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5"/>
  </p:notesMasterIdLst>
  <p:handoutMasterIdLst>
    <p:handoutMasterId r:id="rId76"/>
  </p:handoutMasterIdLst>
  <p:sldIdLst>
    <p:sldId id="256" r:id="rId5"/>
    <p:sldId id="257"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300" r:id="rId37"/>
    <p:sldId id="301" r:id="rId38"/>
    <p:sldId id="302" r:id="rId39"/>
    <p:sldId id="303" r:id="rId40"/>
    <p:sldId id="299"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showGuides="1">
      <p:cViewPr varScale="1">
        <p:scale>
          <a:sx n="111" d="100"/>
          <a:sy n="111" d="100"/>
        </p:scale>
        <p:origin x="534" y="96"/>
      </p:cViewPr>
      <p:guideLst>
        <p:guide orient="horz" pos="2160"/>
        <p:guide pos="3840"/>
      </p:guideLst>
    </p:cSldViewPr>
  </p:slideViewPr>
  <p:notesTextViewPr>
    <p:cViewPr>
      <p:scale>
        <a:sx n="1" d="1"/>
        <a:sy n="1" d="1"/>
      </p:scale>
      <p:origin x="0" y="0"/>
    </p:cViewPr>
  </p:notesTextViewPr>
  <p:notesViewPr>
    <p:cSldViewPr snapToGrid="0" showGuides="1">
      <p:cViewPr varScale="1">
        <p:scale>
          <a:sx n="84" d="100"/>
          <a:sy n="84" d="100"/>
        </p:scale>
        <p:origin x="305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6/27/2022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6/27/2022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0EBE1715-9EB5-43F0-9284-3E7C62DCB93F}" type="datetime1">
              <a:rPr lang="en-US" smtClean="0"/>
              <a:t>6/27/2022</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DD69E9AE-0403-4767-B09F-41640A3BDF84}" type="datetime1">
              <a:rPr lang="en-US" smtClean="0"/>
              <a:t>6/27/2022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4190C63-B623-4E3C-9889-F4905B3A76D5}" type="datetime1">
              <a:rPr lang="en-US" smtClean="0"/>
              <a:t>6/27/2022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9B0319A-BD98-467C-A003-AD463B8E964E}" type="datetime1">
              <a:rPr lang="en-US" smtClean="0"/>
              <a:t>6/27/2022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DAB960E6-3ED7-4455-9D93-90463D9CA211}" type="datetime1">
              <a:rPr lang="en-US" smtClean="0"/>
              <a:t>6/27/2022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dirty="0"/>
              <a:t>Click to edit Master title style</a:t>
            </a:r>
            <a:endParaRPr dirty="0"/>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dirty="0"/>
              <a:t>Click icon to add picture</a:t>
            </a:r>
            <a:endParaRPr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EAF2C1C2-8E44-474E-8159-29694B31A79A}"/>
              </a:ext>
            </a:extLst>
          </p:cNvPr>
          <p:cNvSpPr/>
          <p:nvPr userDrawn="1"/>
        </p:nvSpPr>
        <p:spPr>
          <a:xfrm>
            <a:off x="74646" y="1576351"/>
            <a:ext cx="1447177" cy="34551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41AE4D-3589-427F-B58A-0233FB5860E7}" type="datetime1">
              <a:rPr lang="en-US" smtClean="0"/>
              <a:t>6/27/2022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41274A3-CD07-4FB1-91DF-3C69BA380416}" type="datetime1">
              <a:rPr lang="en-US" smtClean="0"/>
              <a:t>6/27/2022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0C4A77A-17F1-4AA2-BA8E-BC9DAFC03D77}" type="datetime1">
              <a:rPr lang="en-US" smtClean="0"/>
              <a:t>6/27/2022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EB13515E-BE47-4404-915A-093824ED6C79}" type="datetime1">
              <a:rPr lang="en-US" smtClean="0"/>
              <a:t>6/27/2022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36C0F3-1B8A-4FA4-9E7B-F2EC39C66B17}" type="datetime1">
              <a:rPr lang="en-US" smtClean="0"/>
              <a:t>6/27/2022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695FCB5D-8B95-452A-8074-DFD39A9E05DD}" type="datetime1">
              <a:rPr lang="en-US" smtClean="0"/>
              <a:t>6/27/2022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6C1ADF9F-70CB-4798-BE16-B6373681FD03}" type="datetime1">
              <a:rPr lang="en-US" smtClean="0"/>
              <a:t>6/27/2022</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C0F6AA5-A302-4D9B-ADE7-4370C89B8BCE}"/>
              </a:ext>
            </a:extLst>
          </p:cNvPr>
          <p:cNvSpPr/>
          <p:nvPr userDrawn="1"/>
        </p:nvSpPr>
        <p:spPr>
          <a:xfrm>
            <a:off x="214605" y="279164"/>
            <a:ext cx="1447177" cy="345517"/>
          </a:xfrm>
          <a:prstGeom prst="rect">
            <a:avLst/>
          </a:prstGeom>
          <a:blipFill>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lstStyle/>
          <a:p>
            <a:r>
              <a:rPr lang="en-US" dirty="0"/>
              <a:t>Data Structures</a:t>
            </a:r>
          </a:p>
        </p:txBody>
      </p:sp>
      <p:sp>
        <p:nvSpPr>
          <p:cNvPr id="7" name="Subtitle 6"/>
          <p:cNvSpPr>
            <a:spLocks noGrp="1"/>
          </p:cNvSpPr>
          <p:nvPr>
            <p:ph type="subTitle" idx="1"/>
          </p:nvPr>
        </p:nvSpPr>
        <p:spPr/>
        <p:txBody>
          <a:bodyPr/>
          <a:lstStyle/>
          <a:p>
            <a:r>
              <a:rPr lang="en-US" dirty="0"/>
              <a:t>Basic programing constructs</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BBF69-9EE4-45BE-AC5E-8379AC2A2E62}"/>
              </a:ext>
            </a:extLst>
          </p:cNvPr>
          <p:cNvSpPr>
            <a:spLocks noGrp="1"/>
          </p:cNvSpPr>
          <p:nvPr>
            <p:ph type="title"/>
          </p:nvPr>
        </p:nvSpPr>
        <p:spPr/>
        <p:txBody>
          <a:bodyPr/>
          <a:lstStyle/>
          <a:p>
            <a:r>
              <a:rPr lang="en-US" dirty="0"/>
              <a:t>Arrays types</a:t>
            </a:r>
          </a:p>
        </p:txBody>
      </p:sp>
      <p:sp>
        <p:nvSpPr>
          <p:cNvPr id="3" name="Content Placeholder 2">
            <a:extLst>
              <a:ext uri="{FF2B5EF4-FFF2-40B4-BE49-F238E27FC236}">
                <a16:creationId xmlns:a16="http://schemas.microsoft.com/office/drawing/2014/main" id="{D54AB84C-2D7A-4C2B-9ECD-155B60B4E4D1}"/>
              </a:ext>
            </a:extLst>
          </p:cNvPr>
          <p:cNvSpPr>
            <a:spLocks noGrp="1"/>
          </p:cNvSpPr>
          <p:nvPr>
            <p:ph idx="1"/>
          </p:nvPr>
        </p:nvSpPr>
        <p:spPr/>
        <p:txBody>
          <a:bodyPr/>
          <a:lstStyle/>
          <a:p>
            <a:r>
              <a:rPr lang="en-US" dirty="0"/>
              <a:t>Single Dimension Array </a:t>
            </a:r>
          </a:p>
          <a:p>
            <a:pPr lvl="1"/>
            <a:r>
              <a:rPr lang="en-US" dirty="0"/>
              <a:t>Array with one subscript </a:t>
            </a:r>
          </a:p>
          <a:p>
            <a:r>
              <a:rPr lang="en-US" dirty="0"/>
              <a:t>Two Dimension Array </a:t>
            </a:r>
          </a:p>
          <a:p>
            <a:pPr lvl="1"/>
            <a:r>
              <a:rPr lang="en-US" dirty="0"/>
              <a:t>Array with two subscripts (Rows and Column) </a:t>
            </a:r>
          </a:p>
          <a:p>
            <a:r>
              <a:rPr lang="en-US" dirty="0"/>
              <a:t>Multi Dimension Array </a:t>
            </a:r>
          </a:p>
          <a:p>
            <a:pPr lvl="1"/>
            <a:r>
              <a:rPr lang="en-US" dirty="0"/>
              <a:t>Array with Multiple subscripts</a:t>
            </a:r>
          </a:p>
        </p:txBody>
      </p:sp>
      <p:sp>
        <p:nvSpPr>
          <p:cNvPr id="4" name="Slide Number Placeholder 3">
            <a:extLst>
              <a:ext uri="{FF2B5EF4-FFF2-40B4-BE49-F238E27FC236}">
                <a16:creationId xmlns:a16="http://schemas.microsoft.com/office/drawing/2014/main" id="{AA47DDB6-BD0C-4574-83A0-A007958A07B5}"/>
              </a:ext>
            </a:extLst>
          </p:cNvPr>
          <p:cNvSpPr>
            <a:spLocks noGrp="1"/>
          </p:cNvSpPr>
          <p:nvPr>
            <p:ph type="sldNum" sz="quarter" idx="12"/>
          </p:nvPr>
        </p:nvSpPr>
        <p:spPr/>
        <p:txBody>
          <a:bodyPr/>
          <a:lstStyle/>
          <a:p>
            <a:fld id="{0FF54DE5-C571-48E8-A5BC-B369434E2F44}" type="slidenum">
              <a:rPr lang="en-US" smtClean="0"/>
              <a:t>10</a:t>
            </a:fld>
            <a:endParaRPr lang="en-US" dirty="0"/>
          </a:p>
        </p:txBody>
      </p:sp>
    </p:spTree>
    <p:extLst>
      <p:ext uri="{BB962C8B-B14F-4D97-AF65-F5344CB8AC3E}">
        <p14:creationId xmlns:p14="http://schemas.microsoft.com/office/powerpoint/2010/main" val="16709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2CED-E7C2-42C2-ABB0-1CA2387480AC}"/>
              </a:ext>
            </a:extLst>
          </p:cNvPr>
          <p:cNvSpPr>
            <a:spLocks noGrp="1"/>
          </p:cNvSpPr>
          <p:nvPr>
            <p:ph type="title"/>
          </p:nvPr>
        </p:nvSpPr>
        <p:spPr/>
        <p:txBody>
          <a:bodyPr/>
          <a:lstStyle/>
          <a:p>
            <a:r>
              <a:rPr lang="en-US" dirty="0"/>
              <a:t>Basic operations of Arrays</a:t>
            </a:r>
          </a:p>
        </p:txBody>
      </p:sp>
      <p:sp>
        <p:nvSpPr>
          <p:cNvPr id="3" name="Content Placeholder 2">
            <a:extLst>
              <a:ext uri="{FF2B5EF4-FFF2-40B4-BE49-F238E27FC236}">
                <a16:creationId xmlns:a16="http://schemas.microsoft.com/office/drawing/2014/main" id="{C574D459-EDFF-4067-8D2B-218796E975AE}"/>
              </a:ext>
            </a:extLst>
          </p:cNvPr>
          <p:cNvSpPr>
            <a:spLocks noGrp="1"/>
          </p:cNvSpPr>
          <p:nvPr>
            <p:ph idx="1"/>
          </p:nvPr>
        </p:nvSpPr>
        <p:spPr/>
        <p:txBody>
          <a:bodyPr/>
          <a:lstStyle/>
          <a:p>
            <a:r>
              <a:rPr lang="en-US" dirty="0"/>
              <a:t>Some common operation performed on array are: </a:t>
            </a:r>
          </a:p>
          <a:p>
            <a:pPr lvl="1"/>
            <a:r>
              <a:rPr lang="en-US" dirty="0"/>
              <a:t>Traversing </a:t>
            </a:r>
          </a:p>
          <a:p>
            <a:pPr lvl="1"/>
            <a:r>
              <a:rPr lang="en-US" dirty="0"/>
              <a:t>Searching </a:t>
            </a:r>
          </a:p>
          <a:p>
            <a:pPr lvl="1"/>
            <a:r>
              <a:rPr lang="en-US" dirty="0"/>
              <a:t>Insertion </a:t>
            </a:r>
          </a:p>
          <a:p>
            <a:pPr lvl="1"/>
            <a:r>
              <a:rPr lang="en-US" dirty="0"/>
              <a:t>Deletion </a:t>
            </a:r>
          </a:p>
          <a:p>
            <a:pPr lvl="1"/>
            <a:r>
              <a:rPr lang="en-US" dirty="0"/>
              <a:t>Sorting </a:t>
            </a:r>
          </a:p>
          <a:p>
            <a:pPr lvl="1"/>
            <a:r>
              <a:rPr lang="en-US" dirty="0"/>
              <a:t>Merging </a:t>
            </a:r>
          </a:p>
        </p:txBody>
      </p:sp>
      <p:sp>
        <p:nvSpPr>
          <p:cNvPr id="4" name="Slide Number Placeholder 3">
            <a:extLst>
              <a:ext uri="{FF2B5EF4-FFF2-40B4-BE49-F238E27FC236}">
                <a16:creationId xmlns:a16="http://schemas.microsoft.com/office/drawing/2014/main" id="{D805ADA5-9235-441E-B8E2-1BE33E5FD791}"/>
              </a:ext>
            </a:extLst>
          </p:cNvPr>
          <p:cNvSpPr>
            <a:spLocks noGrp="1"/>
          </p:cNvSpPr>
          <p:nvPr>
            <p:ph type="sldNum" sz="quarter" idx="12"/>
          </p:nvPr>
        </p:nvSpPr>
        <p:spPr/>
        <p:txBody>
          <a:bodyPr/>
          <a:lstStyle/>
          <a:p>
            <a:fld id="{0FF54DE5-C571-48E8-A5BC-B369434E2F44}" type="slidenum">
              <a:rPr lang="en-US" smtClean="0"/>
              <a:t>11</a:t>
            </a:fld>
            <a:endParaRPr lang="en-US" dirty="0"/>
          </a:p>
        </p:txBody>
      </p:sp>
    </p:spTree>
    <p:extLst>
      <p:ext uri="{BB962C8B-B14F-4D97-AF65-F5344CB8AC3E}">
        <p14:creationId xmlns:p14="http://schemas.microsoft.com/office/powerpoint/2010/main" val="225443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933F-0B40-40DE-A91A-FEAD8CC79AF4}"/>
              </a:ext>
            </a:extLst>
          </p:cNvPr>
          <p:cNvSpPr>
            <a:spLocks noGrp="1"/>
          </p:cNvSpPr>
          <p:nvPr>
            <p:ph type="title"/>
          </p:nvPr>
        </p:nvSpPr>
        <p:spPr/>
        <p:txBody>
          <a:bodyPr/>
          <a:lstStyle/>
          <a:p>
            <a:r>
              <a:rPr lang="en-US" dirty="0"/>
              <a:t>Traversing Arrays</a:t>
            </a:r>
          </a:p>
        </p:txBody>
      </p:sp>
      <p:sp>
        <p:nvSpPr>
          <p:cNvPr id="3" name="Content Placeholder 2">
            <a:extLst>
              <a:ext uri="{FF2B5EF4-FFF2-40B4-BE49-F238E27FC236}">
                <a16:creationId xmlns:a16="http://schemas.microsoft.com/office/drawing/2014/main" id="{1ACD47CD-287C-46D1-A4E8-8053C9BE58D8}"/>
              </a:ext>
            </a:extLst>
          </p:cNvPr>
          <p:cNvSpPr>
            <a:spLocks noGrp="1"/>
          </p:cNvSpPr>
          <p:nvPr>
            <p:ph idx="1"/>
          </p:nvPr>
        </p:nvSpPr>
        <p:spPr/>
        <p:txBody>
          <a:bodyPr/>
          <a:lstStyle/>
          <a:p>
            <a:r>
              <a:rPr lang="en-US" b="1" u="sng" dirty="0"/>
              <a:t>Traversing:</a:t>
            </a:r>
            <a:r>
              <a:rPr lang="en-US" dirty="0"/>
              <a:t> It is used to access each data item exactly once so that it can be processed. </a:t>
            </a:r>
            <a:br>
              <a:rPr lang="en-US" dirty="0"/>
            </a:br>
            <a:br>
              <a:rPr lang="en-US" dirty="0"/>
            </a:br>
            <a:r>
              <a:rPr lang="en-US" dirty="0"/>
              <a:t>E.g. We have linear array A as below: </a:t>
            </a:r>
            <a:br>
              <a:rPr lang="en-US" dirty="0"/>
            </a:br>
            <a:r>
              <a:rPr lang="en-US" dirty="0"/>
              <a:t>1 	2 	3 	4 	5 </a:t>
            </a:r>
            <a:br>
              <a:rPr lang="en-US" dirty="0"/>
            </a:br>
            <a:r>
              <a:rPr lang="en-US" dirty="0"/>
              <a:t>10 	20 	30 	40 	50</a:t>
            </a:r>
            <a:br>
              <a:rPr lang="en-US" dirty="0"/>
            </a:br>
            <a:br>
              <a:rPr lang="en-US" dirty="0"/>
            </a:br>
            <a:r>
              <a:rPr lang="en-US" dirty="0"/>
              <a:t>Here we will start from beginning and will go till last element and during this process we will access value of each element exactly once as below: </a:t>
            </a:r>
            <a:br>
              <a:rPr lang="en-US" dirty="0"/>
            </a:br>
            <a:br>
              <a:rPr lang="en-US" dirty="0"/>
            </a:br>
            <a:r>
              <a:rPr lang="pt-BR" dirty="0"/>
              <a:t>A [1] = 10 </a:t>
            </a:r>
            <a:br>
              <a:rPr lang="pt-BR" dirty="0"/>
            </a:br>
            <a:r>
              <a:rPr lang="pt-BR" dirty="0"/>
              <a:t>A [2] = 20 </a:t>
            </a:r>
            <a:br>
              <a:rPr lang="pt-BR" dirty="0"/>
            </a:br>
            <a:r>
              <a:rPr lang="pt-BR" dirty="0"/>
              <a:t>A [3] = 30 </a:t>
            </a:r>
            <a:br>
              <a:rPr lang="pt-BR" dirty="0"/>
            </a:br>
            <a:r>
              <a:rPr lang="pt-BR" dirty="0"/>
              <a:t>A [4] = 40 </a:t>
            </a:r>
            <a:br>
              <a:rPr lang="pt-BR" dirty="0"/>
            </a:br>
            <a:r>
              <a:rPr lang="pt-BR" dirty="0"/>
              <a:t>A [5] = 50</a:t>
            </a:r>
            <a:endParaRPr lang="en-US" dirty="0"/>
          </a:p>
        </p:txBody>
      </p:sp>
      <p:sp>
        <p:nvSpPr>
          <p:cNvPr id="4" name="Slide Number Placeholder 3">
            <a:extLst>
              <a:ext uri="{FF2B5EF4-FFF2-40B4-BE49-F238E27FC236}">
                <a16:creationId xmlns:a16="http://schemas.microsoft.com/office/drawing/2014/main" id="{B30D4093-0BE2-4324-8B9A-720C071E07FB}"/>
              </a:ext>
            </a:extLst>
          </p:cNvPr>
          <p:cNvSpPr>
            <a:spLocks noGrp="1"/>
          </p:cNvSpPr>
          <p:nvPr>
            <p:ph type="sldNum" sz="quarter" idx="12"/>
          </p:nvPr>
        </p:nvSpPr>
        <p:spPr/>
        <p:txBody>
          <a:bodyPr/>
          <a:lstStyle/>
          <a:p>
            <a:fld id="{0FF54DE5-C571-48E8-A5BC-B369434E2F44}" type="slidenum">
              <a:rPr lang="en-US" smtClean="0"/>
              <a:t>12</a:t>
            </a:fld>
            <a:endParaRPr lang="en-US" dirty="0"/>
          </a:p>
        </p:txBody>
      </p:sp>
      <p:pic>
        <p:nvPicPr>
          <p:cNvPr id="5" name="Picture 4">
            <a:extLst>
              <a:ext uri="{FF2B5EF4-FFF2-40B4-BE49-F238E27FC236}">
                <a16:creationId xmlns:a16="http://schemas.microsoft.com/office/drawing/2014/main" id="{0EDEDA28-EBA4-4CB3-882A-CBD42FB2A619}"/>
              </a:ext>
            </a:extLst>
          </p:cNvPr>
          <p:cNvPicPr>
            <a:picLocks noChangeAspect="1"/>
          </p:cNvPicPr>
          <p:nvPr/>
        </p:nvPicPr>
        <p:blipFill>
          <a:blip r:embed="rId2"/>
          <a:stretch>
            <a:fillRect/>
          </a:stretch>
        </p:blipFill>
        <p:spPr>
          <a:xfrm>
            <a:off x="4722914" y="4277861"/>
            <a:ext cx="5062374" cy="1756865"/>
          </a:xfrm>
          <a:prstGeom prst="rect">
            <a:avLst/>
          </a:prstGeom>
        </p:spPr>
      </p:pic>
    </p:spTree>
    <p:extLst>
      <p:ext uri="{BB962C8B-B14F-4D97-AF65-F5344CB8AC3E}">
        <p14:creationId xmlns:p14="http://schemas.microsoft.com/office/powerpoint/2010/main" val="317941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0D59-0A93-4762-A045-8B79100D9EDD}"/>
              </a:ext>
            </a:extLst>
          </p:cNvPr>
          <p:cNvSpPr>
            <a:spLocks noGrp="1"/>
          </p:cNvSpPr>
          <p:nvPr>
            <p:ph type="title"/>
          </p:nvPr>
        </p:nvSpPr>
        <p:spPr/>
        <p:txBody>
          <a:bodyPr/>
          <a:lstStyle/>
          <a:p>
            <a:r>
              <a:rPr lang="en-US" dirty="0"/>
              <a:t>Insertion into Array </a:t>
            </a:r>
          </a:p>
        </p:txBody>
      </p:sp>
      <p:sp>
        <p:nvSpPr>
          <p:cNvPr id="3" name="Content Placeholder 2">
            <a:extLst>
              <a:ext uri="{FF2B5EF4-FFF2-40B4-BE49-F238E27FC236}">
                <a16:creationId xmlns:a16="http://schemas.microsoft.com/office/drawing/2014/main" id="{3603D2EE-290D-458B-9FCF-7A8433FE75EF}"/>
              </a:ext>
            </a:extLst>
          </p:cNvPr>
          <p:cNvSpPr>
            <a:spLocks noGrp="1"/>
          </p:cNvSpPr>
          <p:nvPr>
            <p:ph idx="1"/>
          </p:nvPr>
        </p:nvSpPr>
        <p:spPr/>
        <p:txBody>
          <a:bodyPr/>
          <a:lstStyle/>
          <a:p>
            <a:r>
              <a:rPr lang="en-US" b="1" u="sng" dirty="0"/>
              <a:t>Insertion:</a:t>
            </a:r>
            <a:r>
              <a:rPr lang="en-US" dirty="0"/>
              <a:t> It is used to add a new data item in the given collection of data items.</a:t>
            </a:r>
            <a:br>
              <a:rPr lang="en-US" dirty="0"/>
            </a:br>
            <a:br>
              <a:rPr lang="en-US" dirty="0"/>
            </a:br>
            <a:r>
              <a:rPr lang="en-US" dirty="0"/>
              <a:t>E.g. We have linear array A as below: </a:t>
            </a:r>
            <a:br>
              <a:rPr lang="en-US" dirty="0"/>
            </a:br>
            <a:r>
              <a:rPr lang="en-US" dirty="0"/>
              <a:t>1 	2 	3 	4 	5 </a:t>
            </a:r>
            <a:br>
              <a:rPr lang="en-US" dirty="0"/>
            </a:br>
            <a:r>
              <a:rPr lang="en-US" dirty="0"/>
              <a:t>10 	20 	30 	40 	50</a:t>
            </a:r>
          </a:p>
          <a:p>
            <a:r>
              <a:rPr lang="en-US" dirty="0"/>
              <a:t>New element to be inserted is 100 and location for insertion is 3. So shift the elements from 5th location to 3rd location downwards by 1 place. And then insert 100 at 3rd location. It is shown below:</a:t>
            </a:r>
            <a:br>
              <a:rPr lang="en-US" dirty="0"/>
            </a:br>
            <a:endParaRPr lang="en-US" dirty="0"/>
          </a:p>
        </p:txBody>
      </p:sp>
      <p:sp>
        <p:nvSpPr>
          <p:cNvPr id="4" name="Slide Number Placeholder 3">
            <a:extLst>
              <a:ext uri="{FF2B5EF4-FFF2-40B4-BE49-F238E27FC236}">
                <a16:creationId xmlns:a16="http://schemas.microsoft.com/office/drawing/2014/main" id="{43C32BFE-E721-4878-B0EB-B023804FF433}"/>
              </a:ext>
            </a:extLst>
          </p:cNvPr>
          <p:cNvSpPr>
            <a:spLocks noGrp="1"/>
          </p:cNvSpPr>
          <p:nvPr>
            <p:ph type="sldNum" sz="quarter" idx="12"/>
          </p:nvPr>
        </p:nvSpPr>
        <p:spPr/>
        <p:txBody>
          <a:bodyPr/>
          <a:lstStyle/>
          <a:p>
            <a:fld id="{0FF54DE5-C571-48E8-A5BC-B369434E2F44}" type="slidenum">
              <a:rPr lang="en-US" smtClean="0"/>
              <a:t>13</a:t>
            </a:fld>
            <a:endParaRPr lang="en-US" dirty="0"/>
          </a:p>
        </p:txBody>
      </p:sp>
      <p:pic>
        <p:nvPicPr>
          <p:cNvPr id="5" name="Picture 4">
            <a:extLst>
              <a:ext uri="{FF2B5EF4-FFF2-40B4-BE49-F238E27FC236}">
                <a16:creationId xmlns:a16="http://schemas.microsoft.com/office/drawing/2014/main" id="{1D3C92C4-71E7-4561-9C3F-75E9F4EE9205}"/>
              </a:ext>
            </a:extLst>
          </p:cNvPr>
          <p:cNvPicPr>
            <a:picLocks noChangeAspect="1"/>
          </p:cNvPicPr>
          <p:nvPr/>
        </p:nvPicPr>
        <p:blipFill>
          <a:blip r:embed="rId2"/>
          <a:stretch>
            <a:fillRect/>
          </a:stretch>
        </p:blipFill>
        <p:spPr>
          <a:xfrm>
            <a:off x="1230997" y="4270376"/>
            <a:ext cx="4210050" cy="2085975"/>
          </a:xfrm>
          <a:prstGeom prst="rect">
            <a:avLst/>
          </a:prstGeom>
        </p:spPr>
      </p:pic>
      <p:pic>
        <p:nvPicPr>
          <p:cNvPr id="6" name="Picture 5">
            <a:extLst>
              <a:ext uri="{FF2B5EF4-FFF2-40B4-BE49-F238E27FC236}">
                <a16:creationId xmlns:a16="http://schemas.microsoft.com/office/drawing/2014/main" id="{440BE98E-8E9D-4BE2-A0F0-5587199E0F48}"/>
              </a:ext>
            </a:extLst>
          </p:cNvPr>
          <p:cNvPicPr>
            <a:picLocks noChangeAspect="1"/>
          </p:cNvPicPr>
          <p:nvPr/>
        </p:nvPicPr>
        <p:blipFill>
          <a:blip r:embed="rId3"/>
          <a:stretch>
            <a:fillRect/>
          </a:stretch>
        </p:blipFill>
        <p:spPr>
          <a:xfrm>
            <a:off x="6345923" y="3886200"/>
            <a:ext cx="4210050" cy="2586997"/>
          </a:xfrm>
          <a:prstGeom prst="rect">
            <a:avLst/>
          </a:prstGeom>
        </p:spPr>
      </p:pic>
    </p:spTree>
    <p:extLst>
      <p:ext uri="{BB962C8B-B14F-4D97-AF65-F5344CB8AC3E}">
        <p14:creationId xmlns:p14="http://schemas.microsoft.com/office/powerpoint/2010/main" val="255514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5CFC8-F30F-441B-AF2C-B7BCC1E48D91}"/>
              </a:ext>
            </a:extLst>
          </p:cNvPr>
          <p:cNvSpPr>
            <a:spLocks noGrp="1"/>
          </p:cNvSpPr>
          <p:nvPr>
            <p:ph type="title"/>
          </p:nvPr>
        </p:nvSpPr>
        <p:spPr/>
        <p:txBody>
          <a:bodyPr/>
          <a:lstStyle/>
          <a:p>
            <a:r>
              <a:rPr lang="en-US" dirty="0"/>
              <a:t>Deletion from Array</a:t>
            </a:r>
          </a:p>
        </p:txBody>
      </p:sp>
      <p:sp>
        <p:nvSpPr>
          <p:cNvPr id="3" name="Content Placeholder 2">
            <a:extLst>
              <a:ext uri="{FF2B5EF4-FFF2-40B4-BE49-F238E27FC236}">
                <a16:creationId xmlns:a16="http://schemas.microsoft.com/office/drawing/2014/main" id="{EE5D4DE2-1BF8-418C-A497-F07DD7A98347}"/>
              </a:ext>
            </a:extLst>
          </p:cNvPr>
          <p:cNvSpPr>
            <a:spLocks noGrp="1"/>
          </p:cNvSpPr>
          <p:nvPr>
            <p:ph idx="1"/>
          </p:nvPr>
        </p:nvSpPr>
        <p:spPr/>
        <p:txBody>
          <a:bodyPr/>
          <a:lstStyle/>
          <a:p>
            <a:r>
              <a:rPr lang="en-US" b="1" u="sng" dirty="0"/>
              <a:t>Deletion:</a:t>
            </a:r>
            <a:r>
              <a:rPr lang="en-US" dirty="0"/>
              <a:t> It is used to delete an existing data item from the given collection of data items.</a:t>
            </a:r>
            <a:br>
              <a:rPr lang="en-US" dirty="0"/>
            </a:br>
            <a:endParaRPr lang="en-US" dirty="0"/>
          </a:p>
        </p:txBody>
      </p:sp>
      <p:sp>
        <p:nvSpPr>
          <p:cNvPr id="4" name="Slide Number Placeholder 3">
            <a:extLst>
              <a:ext uri="{FF2B5EF4-FFF2-40B4-BE49-F238E27FC236}">
                <a16:creationId xmlns:a16="http://schemas.microsoft.com/office/drawing/2014/main" id="{F3B7040B-A86C-4240-9BB1-64B6FDBE397B}"/>
              </a:ext>
            </a:extLst>
          </p:cNvPr>
          <p:cNvSpPr>
            <a:spLocks noGrp="1"/>
          </p:cNvSpPr>
          <p:nvPr>
            <p:ph type="sldNum" sz="quarter" idx="12"/>
          </p:nvPr>
        </p:nvSpPr>
        <p:spPr/>
        <p:txBody>
          <a:bodyPr/>
          <a:lstStyle/>
          <a:p>
            <a:fld id="{0FF54DE5-C571-48E8-A5BC-B369434E2F44}" type="slidenum">
              <a:rPr lang="en-US" smtClean="0"/>
              <a:t>14</a:t>
            </a:fld>
            <a:endParaRPr lang="en-US" dirty="0"/>
          </a:p>
        </p:txBody>
      </p:sp>
      <p:pic>
        <p:nvPicPr>
          <p:cNvPr id="5" name="Picture 4">
            <a:extLst>
              <a:ext uri="{FF2B5EF4-FFF2-40B4-BE49-F238E27FC236}">
                <a16:creationId xmlns:a16="http://schemas.microsoft.com/office/drawing/2014/main" id="{C5ED407D-A3DF-4903-88B0-52FFB183D976}"/>
              </a:ext>
            </a:extLst>
          </p:cNvPr>
          <p:cNvPicPr>
            <a:picLocks noChangeAspect="1"/>
          </p:cNvPicPr>
          <p:nvPr/>
        </p:nvPicPr>
        <p:blipFill>
          <a:blip r:embed="rId2"/>
          <a:stretch>
            <a:fillRect/>
          </a:stretch>
        </p:blipFill>
        <p:spPr>
          <a:xfrm>
            <a:off x="2714761" y="2055580"/>
            <a:ext cx="6760959" cy="4300771"/>
          </a:xfrm>
          <a:prstGeom prst="rect">
            <a:avLst/>
          </a:prstGeom>
        </p:spPr>
      </p:pic>
    </p:spTree>
    <p:extLst>
      <p:ext uri="{BB962C8B-B14F-4D97-AF65-F5344CB8AC3E}">
        <p14:creationId xmlns:p14="http://schemas.microsoft.com/office/powerpoint/2010/main" val="147173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577E-86B8-4255-8B5D-C28D426111DC}"/>
              </a:ext>
            </a:extLst>
          </p:cNvPr>
          <p:cNvSpPr>
            <a:spLocks noGrp="1"/>
          </p:cNvSpPr>
          <p:nvPr>
            <p:ph type="title"/>
          </p:nvPr>
        </p:nvSpPr>
        <p:spPr/>
        <p:txBody>
          <a:bodyPr/>
          <a:lstStyle/>
          <a:p>
            <a:r>
              <a:rPr lang="en-US" dirty="0"/>
              <a:t>Searching in Arrays</a:t>
            </a:r>
          </a:p>
        </p:txBody>
      </p:sp>
      <p:sp>
        <p:nvSpPr>
          <p:cNvPr id="3" name="Content Placeholder 2">
            <a:extLst>
              <a:ext uri="{FF2B5EF4-FFF2-40B4-BE49-F238E27FC236}">
                <a16:creationId xmlns:a16="http://schemas.microsoft.com/office/drawing/2014/main" id="{CD629CDC-EB76-45FF-8990-728B43B7115D}"/>
              </a:ext>
            </a:extLst>
          </p:cNvPr>
          <p:cNvSpPr>
            <a:spLocks noGrp="1"/>
          </p:cNvSpPr>
          <p:nvPr>
            <p:ph idx="1"/>
          </p:nvPr>
        </p:nvSpPr>
        <p:spPr/>
        <p:txBody>
          <a:bodyPr>
            <a:normAutofit lnSpcReduction="10000"/>
          </a:bodyPr>
          <a:lstStyle/>
          <a:p>
            <a:r>
              <a:rPr lang="en-US" b="1" u="sng" dirty="0"/>
              <a:t>Searching:</a:t>
            </a:r>
            <a:r>
              <a:rPr lang="en-US" dirty="0"/>
              <a:t> It is used to find out the location of the data item if it exists in the given collection of data items.</a:t>
            </a:r>
            <a:br>
              <a:rPr lang="en-US" dirty="0"/>
            </a:br>
            <a:r>
              <a:rPr lang="en-US" dirty="0"/>
              <a:t>E.g. We have linear array A as below: </a:t>
            </a:r>
            <a:br>
              <a:rPr lang="en-US" dirty="0"/>
            </a:br>
            <a:r>
              <a:rPr lang="en-US" dirty="0"/>
              <a:t>1 	2 	3 	4 	5 </a:t>
            </a:r>
            <a:br>
              <a:rPr lang="en-US" dirty="0"/>
            </a:br>
            <a:r>
              <a:rPr lang="en-US" dirty="0"/>
              <a:t>15 	50 	35 	20 	25</a:t>
            </a:r>
          </a:p>
          <a:p>
            <a:r>
              <a:rPr lang="en-US" dirty="0"/>
              <a:t>Suppose item to be searched is 20. We will start from beginning and will compare 20 with each element. This process will continue until element is found or array is finished. Here: </a:t>
            </a:r>
            <a:br>
              <a:rPr lang="en-US" dirty="0"/>
            </a:br>
            <a:r>
              <a:rPr lang="en-US" dirty="0"/>
              <a:t>1) Compare 20 with 15 </a:t>
            </a:r>
            <a:br>
              <a:rPr lang="en-US" dirty="0"/>
            </a:br>
            <a:r>
              <a:rPr lang="en-US" dirty="0"/>
              <a:t>	20 # 15, go to next element. </a:t>
            </a:r>
            <a:br>
              <a:rPr lang="en-US" dirty="0"/>
            </a:br>
            <a:r>
              <a:rPr lang="en-US" dirty="0"/>
              <a:t>2) Compare 20 with 50 </a:t>
            </a:r>
            <a:br>
              <a:rPr lang="en-US" dirty="0"/>
            </a:br>
            <a:r>
              <a:rPr lang="en-US" dirty="0"/>
              <a:t>	20 # 50, go to next element. </a:t>
            </a:r>
            <a:br>
              <a:rPr lang="en-US" dirty="0"/>
            </a:br>
            <a:r>
              <a:rPr lang="en-US" dirty="0"/>
              <a:t>3) Compare 20 with 35 </a:t>
            </a:r>
            <a:br>
              <a:rPr lang="en-US" dirty="0"/>
            </a:br>
            <a:r>
              <a:rPr lang="en-US" dirty="0"/>
              <a:t>	20 #35, go to next element. </a:t>
            </a:r>
            <a:br>
              <a:rPr lang="en-US" dirty="0"/>
            </a:br>
            <a:r>
              <a:rPr lang="en-US" dirty="0"/>
              <a:t>4) Compare 20 with 20 </a:t>
            </a:r>
            <a:br>
              <a:rPr lang="en-US" dirty="0"/>
            </a:br>
            <a:r>
              <a:rPr lang="en-US" dirty="0"/>
              <a:t>	20 = 20, so 20 is found and its location is 4.</a:t>
            </a:r>
          </a:p>
        </p:txBody>
      </p:sp>
      <p:sp>
        <p:nvSpPr>
          <p:cNvPr id="4" name="Slide Number Placeholder 3">
            <a:extLst>
              <a:ext uri="{FF2B5EF4-FFF2-40B4-BE49-F238E27FC236}">
                <a16:creationId xmlns:a16="http://schemas.microsoft.com/office/drawing/2014/main" id="{47686496-4284-4803-B297-6F72927F37FF}"/>
              </a:ext>
            </a:extLst>
          </p:cNvPr>
          <p:cNvSpPr>
            <a:spLocks noGrp="1"/>
          </p:cNvSpPr>
          <p:nvPr>
            <p:ph type="sldNum" sz="quarter" idx="12"/>
          </p:nvPr>
        </p:nvSpPr>
        <p:spPr/>
        <p:txBody>
          <a:bodyPr/>
          <a:lstStyle/>
          <a:p>
            <a:fld id="{0FF54DE5-C571-48E8-A5BC-B369434E2F44}" type="slidenum">
              <a:rPr lang="en-US" smtClean="0"/>
              <a:t>15</a:t>
            </a:fld>
            <a:endParaRPr lang="en-US" dirty="0"/>
          </a:p>
        </p:txBody>
      </p:sp>
    </p:spTree>
    <p:extLst>
      <p:ext uri="{BB962C8B-B14F-4D97-AF65-F5344CB8AC3E}">
        <p14:creationId xmlns:p14="http://schemas.microsoft.com/office/powerpoint/2010/main" val="127255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F5BD-C563-4A95-A96E-279836271DC7}"/>
              </a:ext>
            </a:extLst>
          </p:cNvPr>
          <p:cNvSpPr>
            <a:spLocks noGrp="1"/>
          </p:cNvSpPr>
          <p:nvPr>
            <p:ph type="title"/>
          </p:nvPr>
        </p:nvSpPr>
        <p:spPr/>
        <p:txBody>
          <a:bodyPr/>
          <a:lstStyle/>
          <a:p>
            <a:r>
              <a:rPr lang="en-US" dirty="0"/>
              <a:t>Linear Search</a:t>
            </a:r>
          </a:p>
        </p:txBody>
      </p:sp>
      <p:pic>
        <p:nvPicPr>
          <p:cNvPr id="5" name="Content Placeholder 4">
            <a:extLst>
              <a:ext uri="{FF2B5EF4-FFF2-40B4-BE49-F238E27FC236}">
                <a16:creationId xmlns:a16="http://schemas.microsoft.com/office/drawing/2014/main" id="{94E72C4C-6166-4FA3-AA43-7DE51B16BDB3}"/>
              </a:ext>
            </a:extLst>
          </p:cNvPr>
          <p:cNvPicPr>
            <a:picLocks noGrp="1" noChangeAspect="1"/>
          </p:cNvPicPr>
          <p:nvPr>
            <p:ph idx="1"/>
          </p:nvPr>
        </p:nvPicPr>
        <p:blipFill>
          <a:blip r:embed="rId2"/>
          <a:stretch>
            <a:fillRect/>
          </a:stretch>
        </p:blipFill>
        <p:spPr>
          <a:xfrm>
            <a:off x="2019107" y="1600200"/>
            <a:ext cx="8153786" cy="4572000"/>
          </a:xfrm>
          <a:prstGeom prst="rect">
            <a:avLst/>
          </a:prstGeom>
        </p:spPr>
      </p:pic>
      <p:sp>
        <p:nvSpPr>
          <p:cNvPr id="4" name="Slide Number Placeholder 3">
            <a:extLst>
              <a:ext uri="{FF2B5EF4-FFF2-40B4-BE49-F238E27FC236}">
                <a16:creationId xmlns:a16="http://schemas.microsoft.com/office/drawing/2014/main" id="{3EAD8C7F-29E3-41D9-8996-024EB1112B3F}"/>
              </a:ext>
            </a:extLst>
          </p:cNvPr>
          <p:cNvSpPr>
            <a:spLocks noGrp="1"/>
          </p:cNvSpPr>
          <p:nvPr>
            <p:ph type="sldNum" sz="quarter" idx="12"/>
          </p:nvPr>
        </p:nvSpPr>
        <p:spPr/>
        <p:txBody>
          <a:bodyPr/>
          <a:lstStyle/>
          <a:p>
            <a:fld id="{0FF54DE5-C571-48E8-A5BC-B369434E2F44}" type="slidenum">
              <a:rPr lang="en-US" smtClean="0"/>
              <a:t>16</a:t>
            </a:fld>
            <a:endParaRPr lang="en-US" dirty="0"/>
          </a:p>
        </p:txBody>
      </p:sp>
    </p:spTree>
    <p:extLst>
      <p:ext uri="{BB962C8B-B14F-4D97-AF65-F5344CB8AC3E}">
        <p14:creationId xmlns:p14="http://schemas.microsoft.com/office/powerpoint/2010/main" val="22380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6D0F-E30B-4D0D-9ADB-4304E77293A6}"/>
              </a:ext>
            </a:extLst>
          </p:cNvPr>
          <p:cNvSpPr>
            <a:spLocks noGrp="1"/>
          </p:cNvSpPr>
          <p:nvPr>
            <p:ph type="title"/>
          </p:nvPr>
        </p:nvSpPr>
        <p:spPr/>
        <p:txBody>
          <a:bodyPr/>
          <a:lstStyle/>
          <a:p>
            <a:r>
              <a:rPr lang="en-US" dirty="0"/>
              <a:t>Binary Search</a:t>
            </a:r>
          </a:p>
        </p:txBody>
      </p:sp>
      <p:sp>
        <p:nvSpPr>
          <p:cNvPr id="3" name="Content Placeholder 2">
            <a:extLst>
              <a:ext uri="{FF2B5EF4-FFF2-40B4-BE49-F238E27FC236}">
                <a16:creationId xmlns:a16="http://schemas.microsoft.com/office/drawing/2014/main" id="{26FEB707-9EBD-44F7-A122-6FA38A258C9C}"/>
              </a:ext>
            </a:extLst>
          </p:cNvPr>
          <p:cNvSpPr>
            <a:spLocks noGrp="1"/>
          </p:cNvSpPr>
          <p:nvPr>
            <p:ph idx="1"/>
          </p:nvPr>
        </p:nvSpPr>
        <p:spPr/>
        <p:txBody>
          <a:bodyPr/>
          <a:lstStyle/>
          <a:p>
            <a:r>
              <a:rPr lang="en-US" dirty="0"/>
              <a:t>The binary search algorithm can be used with only sorted list of elements.</a:t>
            </a:r>
            <a:br>
              <a:rPr lang="en-US" dirty="0"/>
            </a:br>
            <a:br>
              <a:rPr lang="en-US" dirty="0"/>
            </a:br>
            <a:endParaRPr lang="en-US" dirty="0"/>
          </a:p>
          <a:p>
            <a:r>
              <a:rPr lang="en-US" dirty="0"/>
              <a:t>Binary Search first divides a large array into two smaller sub -arrays and then recursively operate the sub -arrays.</a:t>
            </a:r>
            <a:br>
              <a:rPr lang="en-US" dirty="0"/>
            </a:br>
            <a:br>
              <a:rPr lang="en-US" dirty="0"/>
            </a:br>
            <a:endParaRPr lang="en-US" dirty="0"/>
          </a:p>
          <a:p>
            <a:r>
              <a:rPr lang="en-US" dirty="0"/>
              <a:t>Binary Search basically reduces the search space to half at each step</a:t>
            </a:r>
            <a:br>
              <a:rPr lang="en-US" dirty="0"/>
            </a:br>
            <a:endParaRPr lang="en-US" dirty="0"/>
          </a:p>
        </p:txBody>
      </p:sp>
      <p:sp>
        <p:nvSpPr>
          <p:cNvPr id="4" name="Slide Number Placeholder 3">
            <a:extLst>
              <a:ext uri="{FF2B5EF4-FFF2-40B4-BE49-F238E27FC236}">
                <a16:creationId xmlns:a16="http://schemas.microsoft.com/office/drawing/2014/main" id="{343F15EE-25C5-4B56-9CF7-67E2911A7944}"/>
              </a:ext>
            </a:extLst>
          </p:cNvPr>
          <p:cNvSpPr>
            <a:spLocks noGrp="1"/>
          </p:cNvSpPr>
          <p:nvPr>
            <p:ph type="sldNum" sz="quarter" idx="12"/>
          </p:nvPr>
        </p:nvSpPr>
        <p:spPr/>
        <p:txBody>
          <a:bodyPr/>
          <a:lstStyle/>
          <a:p>
            <a:fld id="{0FF54DE5-C571-48E8-A5BC-B369434E2F44}" type="slidenum">
              <a:rPr lang="en-US" smtClean="0"/>
              <a:t>17</a:t>
            </a:fld>
            <a:endParaRPr lang="en-US" dirty="0"/>
          </a:p>
        </p:txBody>
      </p:sp>
      <p:pic>
        <p:nvPicPr>
          <p:cNvPr id="6" name="Picture 5">
            <a:extLst>
              <a:ext uri="{FF2B5EF4-FFF2-40B4-BE49-F238E27FC236}">
                <a16:creationId xmlns:a16="http://schemas.microsoft.com/office/drawing/2014/main" id="{F6D13701-3C7B-46C4-8ACC-3ADD8347DF2F}"/>
              </a:ext>
            </a:extLst>
          </p:cNvPr>
          <p:cNvPicPr>
            <a:picLocks noChangeAspect="1"/>
          </p:cNvPicPr>
          <p:nvPr/>
        </p:nvPicPr>
        <p:blipFill>
          <a:blip r:embed="rId2"/>
          <a:stretch>
            <a:fillRect/>
          </a:stretch>
        </p:blipFill>
        <p:spPr>
          <a:xfrm>
            <a:off x="2293297" y="1992953"/>
            <a:ext cx="4164392" cy="733469"/>
          </a:xfrm>
          <a:prstGeom prst="rect">
            <a:avLst/>
          </a:prstGeom>
        </p:spPr>
      </p:pic>
      <p:pic>
        <p:nvPicPr>
          <p:cNvPr id="7" name="Picture 6">
            <a:extLst>
              <a:ext uri="{FF2B5EF4-FFF2-40B4-BE49-F238E27FC236}">
                <a16:creationId xmlns:a16="http://schemas.microsoft.com/office/drawing/2014/main" id="{0B75B3E8-CFA9-4139-8AAD-48707577945E}"/>
              </a:ext>
            </a:extLst>
          </p:cNvPr>
          <p:cNvPicPr>
            <a:picLocks noChangeAspect="1"/>
          </p:cNvPicPr>
          <p:nvPr/>
        </p:nvPicPr>
        <p:blipFill>
          <a:blip r:embed="rId3"/>
          <a:stretch>
            <a:fillRect/>
          </a:stretch>
        </p:blipFill>
        <p:spPr>
          <a:xfrm>
            <a:off x="2293297" y="3429000"/>
            <a:ext cx="4164392" cy="652244"/>
          </a:xfrm>
          <a:prstGeom prst="rect">
            <a:avLst/>
          </a:prstGeom>
        </p:spPr>
      </p:pic>
      <p:pic>
        <p:nvPicPr>
          <p:cNvPr id="8" name="Picture 7">
            <a:extLst>
              <a:ext uri="{FF2B5EF4-FFF2-40B4-BE49-F238E27FC236}">
                <a16:creationId xmlns:a16="http://schemas.microsoft.com/office/drawing/2014/main" id="{DCE6BC52-27B8-4A3C-A7DF-D1BC76C0F3BB}"/>
              </a:ext>
            </a:extLst>
          </p:cNvPr>
          <p:cNvPicPr>
            <a:picLocks noChangeAspect="1"/>
          </p:cNvPicPr>
          <p:nvPr/>
        </p:nvPicPr>
        <p:blipFill>
          <a:blip r:embed="rId4"/>
          <a:stretch>
            <a:fillRect/>
          </a:stretch>
        </p:blipFill>
        <p:spPr>
          <a:xfrm>
            <a:off x="2293297" y="4435476"/>
            <a:ext cx="4164392" cy="652244"/>
          </a:xfrm>
          <a:prstGeom prst="rect">
            <a:avLst/>
          </a:prstGeom>
        </p:spPr>
      </p:pic>
      <p:pic>
        <p:nvPicPr>
          <p:cNvPr id="9" name="Picture 8">
            <a:extLst>
              <a:ext uri="{FF2B5EF4-FFF2-40B4-BE49-F238E27FC236}">
                <a16:creationId xmlns:a16="http://schemas.microsoft.com/office/drawing/2014/main" id="{5441FEEE-CAFB-435D-9A4C-24E55673CB6F}"/>
              </a:ext>
            </a:extLst>
          </p:cNvPr>
          <p:cNvPicPr>
            <a:picLocks noChangeAspect="1"/>
          </p:cNvPicPr>
          <p:nvPr/>
        </p:nvPicPr>
        <p:blipFill>
          <a:blip r:embed="rId5"/>
          <a:stretch>
            <a:fillRect/>
          </a:stretch>
        </p:blipFill>
        <p:spPr>
          <a:xfrm>
            <a:off x="2293298" y="5207001"/>
            <a:ext cx="4164392" cy="652245"/>
          </a:xfrm>
          <a:prstGeom prst="rect">
            <a:avLst/>
          </a:prstGeom>
        </p:spPr>
      </p:pic>
    </p:spTree>
    <p:extLst>
      <p:ext uri="{BB962C8B-B14F-4D97-AF65-F5344CB8AC3E}">
        <p14:creationId xmlns:p14="http://schemas.microsoft.com/office/powerpoint/2010/main" val="95338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CA19-2285-4FEB-8ABC-437DC19B3178}"/>
              </a:ext>
            </a:extLst>
          </p:cNvPr>
          <p:cNvSpPr>
            <a:spLocks noGrp="1"/>
          </p:cNvSpPr>
          <p:nvPr>
            <p:ph type="title"/>
          </p:nvPr>
        </p:nvSpPr>
        <p:spPr/>
        <p:txBody>
          <a:bodyPr/>
          <a:lstStyle/>
          <a:p>
            <a:r>
              <a:rPr lang="en-US" dirty="0"/>
              <a:t>Binary Search</a:t>
            </a:r>
          </a:p>
        </p:txBody>
      </p:sp>
      <p:pic>
        <p:nvPicPr>
          <p:cNvPr id="5" name="Content Placeholder 4">
            <a:extLst>
              <a:ext uri="{FF2B5EF4-FFF2-40B4-BE49-F238E27FC236}">
                <a16:creationId xmlns:a16="http://schemas.microsoft.com/office/drawing/2014/main" id="{FB3A6C73-3563-41A2-BAE7-DF795DDC795F}"/>
              </a:ext>
            </a:extLst>
          </p:cNvPr>
          <p:cNvPicPr>
            <a:picLocks noGrp="1" noChangeAspect="1"/>
          </p:cNvPicPr>
          <p:nvPr>
            <p:ph idx="1"/>
          </p:nvPr>
        </p:nvPicPr>
        <p:blipFill>
          <a:blip r:embed="rId2"/>
          <a:stretch>
            <a:fillRect/>
          </a:stretch>
        </p:blipFill>
        <p:spPr>
          <a:xfrm>
            <a:off x="2738537" y="1600200"/>
            <a:ext cx="6714926" cy="4572000"/>
          </a:xfrm>
          <a:prstGeom prst="rect">
            <a:avLst/>
          </a:prstGeom>
        </p:spPr>
      </p:pic>
      <p:sp>
        <p:nvSpPr>
          <p:cNvPr id="4" name="Slide Number Placeholder 3">
            <a:extLst>
              <a:ext uri="{FF2B5EF4-FFF2-40B4-BE49-F238E27FC236}">
                <a16:creationId xmlns:a16="http://schemas.microsoft.com/office/drawing/2014/main" id="{8ED14C10-1497-4B9E-9C6C-22C556E6349D}"/>
              </a:ext>
            </a:extLst>
          </p:cNvPr>
          <p:cNvSpPr>
            <a:spLocks noGrp="1"/>
          </p:cNvSpPr>
          <p:nvPr>
            <p:ph type="sldNum" sz="quarter" idx="12"/>
          </p:nvPr>
        </p:nvSpPr>
        <p:spPr/>
        <p:txBody>
          <a:bodyPr/>
          <a:lstStyle/>
          <a:p>
            <a:fld id="{0FF54DE5-C571-48E8-A5BC-B369434E2F44}" type="slidenum">
              <a:rPr lang="en-US" smtClean="0"/>
              <a:t>18</a:t>
            </a:fld>
            <a:endParaRPr lang="en-US" dirty="0"/>
          </a:p>
        </p:txBody>
      </p:sp>
    </p:spTree>
    <p:extLst>
      <p:ext uri="{BB962C8B-B14F-4D97-AF65-F5344CB8AC3E}">
        <p14:creationId xmlns:p14="http://schemas.microsoft.com/office/powerpoint/2010/main" val="263813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21A1D-A5A7-4AC9-BE1B-6E197A4A911C}"/>
              </a:ext>
            </a:extLst>
          </p:cNvPr>
          <p:cNvSpPr>
            <a:spLocks noGrp="1"/>
          </p:cNvSpPr>
          <p:nvPr>
            <p:ph type="title"/>
          </p:nvPr>
        </p:nvSpPr>
        <p:spPr/>
        <p:txBody>
          <a:bodyPr/>
          <a:lstStyle/>
          <a:p>
            <a:r>
              <a:rPr lang="en-US" dirty="0"/>
              <a:t>Binary Search</a:t>
            </a:r>
          </a:p>
        </p:txBody>
      </p:sp>
      <p:pic>
        <p:nvPicPr>
          <p:cNvPr id="5" name="Content Placeholder 4">
            <a:extLst>
              <a:ext uri="{FF2B5EF4-FFF2-40B4-BE49-F238E27FC236}">
                <a16:creationId xmlns:a16="http://schemas.microsoft.com/office/drawing/2014/main" id="{3A67B727-E18F-4C35-A907-3C2AA69ACA98}"/>
              </a:ext>
            </a:extLst>
          </p:cNvPr>
          <p:cNvPicPr>
            <a:picLocks noGrp="1" noChangeAspect="1"/>
          </p:cNvPicPr>
          <p:nvPr>
            <p:ph idx="1"/>
          </p:nvPr>
        </p:nvPicPr>
        <p:blipFill>
          <a:blip r:embed="rId2"/>
          <a:stretch>
            <a:fillRect/>
          </a:stretch>
        </p:blipFill>
        <p:spPr>
          <a:xfrm>
            <a:off x="2569029" y="1600200"/>
            <a:ext cx="7053942" cy="4572000"/>
          </a:xfrm>
          <a:prstGeom prst="rect">
            <a:avLst/>
          </a:prstGeom>
        </p:spPr>
      </p:pic>
      <p:sp>
        <p:nvSpPr>
          <p:cNvPr id="4" name="Slide Number Placeholder 3">
            <a:extLst>
              <a:ext uri="{FF2B5EF4-FFF2-40B4-BE49-F238E27FC236}">
                <a16:creationId xmlns:a16="http://schemas.microsoft.com/office/drawing/2014/main" id="{91AAF769-65FF-42BD-AADE-7C0E8EE1ECC5}"/>
              </a:ext>
            </a:extLst>
          </p:cNvPr>
          <p:cNvSpPr>
            <a:spLocks noGrp="1"/>
          </p:cNvSpPr>
          <p:nvPr>
            <p:ph type="sldNum" sz="quarter" idx="12"/>
          </p:nvPr>
        </p:nvSpPr>
        <p:spPr/>
        <p:txBody>
          <a:bodyPr/>
          <a:lstStyle/>
          <a:p>
            <a:fld id="{0FF54DE5-C571-48E8-A5BC-B369434E2F44}" type="slidenum">
              <a:rPr lang="en-US" smtClean="0"/>
              <a:t>19</a:t>
            </a:fld>
            <a:endParaRPr lang="en-US" dirty="0"/>
          </a:p>
        </p:txBody>
      </p:sp>
    </p:spTree>
    <p:extLst>
      <p:ext uri="{BB962C8B-B14F-4D97-AF65-F5344CB8AC3E}">
        <p14:creationId xmlns:p14="http://schemas.microsoft.com/office/powerpoint/2010/main" val="134013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Definition &amp; Introduction</a:t>
            </a:r>
          </a:p>
        </p:txBody>
      </p:sp>
      <p:sp>
        <p:nvSpPr>
          <p:cNvPr id="14" name="Content Placeholder 13"/>
          <p:cNvSpPr>
            <a:spLocks noGrp="1"/>
          </p:cNvSpPr>
          <p:nvPr>
            <p:ph idx="1"/>
          </p:nvPr>
        </p:nvSpPr>
        <p:spPr>
          <a:xfrm>
            <a:off x="1104900" y="1600200"/>
            <a:ext cx="9982200" cy="4572000"/>
          </a:xfrm>
        </p:spPr>
        <p:txBody>
          <a:bodyPr/>
          <a:lstStyle/>
          <a:p>
            <a:r>
              <a:rPr lang="en-US" b="1" dirty="0"/>
              <a:t>Data</a:t>
            </a:r>
            <a:r>
              <a:rPr lang="en-US" dirty="0"/>
              <a:t>: Collection of </a:t>
            </a:r>
            <a:r>
              <a:rPr lang="en-US" b="1" dirty="0"/>
              <a:t>raw facts</a:t>
            </a:r>
            <a:r>
              <a:rPr lang="en-US" dirty="0"/>
              <a:t>.</a:t>
            </a:r>
          </a:p>
          <a:p>
            <a:r>
              <a:rPr lang="en-US" b="1" dirty="0"/>
              <a:t>Data structure </a:t>
            </a:r>
            <a:r>
              <a:rPr lang="en-US" dirty="0"/>
              <a:t>is representation of the logical relationship existing between individual elements of data.</a:t>
            </a:r>
          </a:p>
          <a:p>
            <a:r>
              <a:rPr lang="en-US" b="1" dirty="0"/>
              <a:t>Data structure </a:t>
            </a:r>
            <a:r>
              <a:rPr lang="en-US" dirty="0"/>
              <a:t>is a specialized format for organizing and storing data in memory that considers not only the elements stored but also their relationship to each other.</a:t>
            </a:r>
          </a:p>
          <a:p>
            <a:r>
              <a:rPr lang="en-US" dirty="0"/>
              <a:t>Data structure affects the design of both structural &amp; functional aspects of a program. </a:t>
            </a:r>
            <a:br>
              <a:rPr lang="en-US" dirty="0"/>
            </a:br>
            <a:r>
              <a:rPr lang="en-US" dirty="0"/>
              <a:t>	Program=algorithm + Data Structure </a:t>
            </a:r>
          </a:p>
          <a:p>
            <a:r>
              <a:rPr lang="en-US" dirty="0"/>
              <a:t>You know that a algorithm is a step by step procedure to solve a particular function. </a:t>
            </a:r>
          </a:p>
        </p:txBody>
      </p:sp>
      <p:sp>
        <p:nvSpPr>
          <p:cNvPr id="2" name="Slide Number Placeholder 1">
            <a:extLst>
              <a:ext uri="{FF2B5EF4-FFF2-40B4-BE49-F238E27FC236}">
                <a16:creationId xmlns:a16="http://schemas.microsoft.com/office/drawing/2014/main" id="{DA7DF46B-8038-42F1-901E-3C3EE59E4A79}"/>
              </a:ext>
            </a:extLst>
          </p:cNvPr>
          <p:cNvSpPr>
            <a:spLocks noGrp="1"/>
          </p:cNvSpPr>
          <p:nvPr>
            <p:ph type="sldNum" sz="quarter" idx="12"/>
          </p:nvPr>
        </p:nvSpPr>
        <p:spPr/>
        <p:txBody>
          <a:bodyPr/>
          <a:lstStyle/>
          <a:p>
            <a:fld id="{0FF54DE5-C571-48E8-A5BC-B369434E2F44}" type="slidenum">
              <a:rPr lang="en-US" smtClean="0"/>
              <a:t>2</a:t>
            </a:fld>
            <a:endParaRPr lang="en-US" dirty="0"/>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A7A5-D21B-437A-A16A-3A5F33223E36}"/>
              </a:ext>
            </a:extLst>
          </p:cNvPr>
          <p:cNvSpPr>
            <a:spLocks noGrp="1"/>
          </p:cNvSpPr>
          <p:nvPr>
            <p:ph type="title"/>
          </p:nvPr>
        </p:nvSpPr>
        <p:spPr/>
        <p:txBody>
          <a:bodyPr/>
          <a:lstStyle/>
          <a:p>
            <a:r>
              <a:rPr lang="en-US" dirty="0"/>
              <a:t>Searching</a:t>
            </a:r>
          </a:p>
        </p:txBody>
      </p:sp>
      <p:pic>
        <p:nvPicPr>
          <p:cNvPr id="5" name="Content Placeholder 4">
            <a:extLst>
              <a:ext uri="{FF2B5EF4-FFF2-40B4-BE49-F238E27FC236}">
                <a16:creationId xmlns:a16="http://schemas.microsoft.com/office/drawing/2014/main" id="{F5310FAE-5922-403F-989A-0A9D3BC28CA5}"/>
              </a:ext>
            </a:extLst>
          </p:cNvPr>
          <p:cNvPicPr>
            <a:picLocks noGrp="1" noChangeAspect="1"/>
          </p:cNvPicPr>
          <p:nvPr>
            <p:ph idx="1"/>
          </p:nvPr>
        </p:nvPicPr>
        <p:blipFill>
          <a:blip r:embed="rId2"/>
          <a:stretch>
            <a:fillRect/>
          </a:stretch>
        </p:blipFill>
        <p:spPr>
          <a:xfrm>
            <a:off x="2334228" y="1600200"/>
            <a:ext cx="7523544" cy="4572000"/>
          </a:xfrm>
          <a:prstGeom prst="rect">
            <a:avLst/>
          </a:prstGeom>
        </p:spPr>
      </p:pic>
      <p:sp>
        <p:nvSpPr>
          <p:cNvPr id="4" name="Slide Number Placeholder 3">
            <a:extLst>
              <a:ext uri="{FF2B5EF4-FFF2-40B4-BE49-F238E27FC236}">
                <a16:creationId xmlns:a16="http://schemas.microsoft.com/office/drawing/2014/main" id="{97671A53-6F60-4C4D-8C71-14715F2E356C}"/>
              </a:ext>
            </a:extLst>
          </p:cNvPr>
          <p:cNvSpPr>
            <a:spLocks noGrp="1"/>
          </p:cNvSpPr>
          <p:nvPr>
            <p:ph type="sldNum" sz="quarter" idx="12"/>
          </p:nvPr>
        </p:nvSpPr>
        <p:spPr/>
        <p:txBody>
          <a:bodyPr/>
          <a:lstStyle/>
          <a:p>
            <a:fld id="{0FF54DE5-C571-48E8-A5BC-B369434E2F44}" type="slidenum">
              <a:rPr lang="en-US" smtClean="0"/>
              <a:t>20</a:t>
            </a:fld>
            <a:endParaRPr lang="en-US" dirty="0"/>
          </a:p>
        </p:txBody>
      </p:sp>
    </p:spTree>
    <p:extLst>
      <p:ext uri="{BB962C8B-B14F-4D97-AF65-F5344CB8AC3E}">
        <p14:creationId xmlns:p14="http://schemas.microsoft.com/office/powerpoint/2010/main" val="17038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1EEA-4FB5-48CC-B959-7FE2378F5A63}"/>
              </a:ext>
            </a:extLst>
          </p:cNvPr>
          <p:cNvSpPr>
            <a:spLocks noGrp="1"/>
          </p:cNvSpPr>
          <p:nvPr>
            <p:ph type="title"/>
          </p:nvPr>
        </p:nvSpPr>
        <p:spPr/>
        <p:txBody>
          <a:bodyPr/>
          <a:lstStyle/>
          <a:p>
            <a:r>
              <a:rPr lang="en-US" dirty="0"/>
              <a:t>Sorting</a:t>
            </a:r>
          </a:p>
        </p:txBody>
      </p:sp>
      <p:pic>
        <p:nvPicPr>
          <p:cNvPr id="5" name="Content Placeholder 4">
            <a:extLst>
              <a:ext uri="{FF2B5EF4-FFF2-40B4-BE49-F238E27FC236}">
                <a16:creationId xmlns:a16="http://schemas.microsoft.com/office/drawing/2014/main" id="{34F193FE-7110-4372-818A-B7CBD0D57604}"/>
              </a:ext>
            </a:extLst>
          </p:cNvPr>
          <p:cNvPicPr>
            <a:picLocks noGrp="1" noChangeAspect="1"/>
          </p:cNvPicPr>
          <p:nvPr>
            <p:ph idx="1"/>
          </p:nvPr>
        </p:nvPicPr>
        <p:blipFill>
          <a:blip r:embed="rId2"/>
          <a:stretch>
            <a:fillRect/>
          </a:stretch>
        </p:blipFill>
        <p:spPr>
          <a:xfrm>
            <a:off x="2930534" y="1600200"/>
            <a:ext cx="6330932" cy="4572000"/>
          </a:xfrm>
          <a:prstGeom prst="rect">
            <a:avLst/>
          </a:prstGeom>
        </p:spPr>
      </p:pic>
      <p:sp>
        <p:nvSpPr>
          <p:cNvPr id="4" name="Slide Number Placeholder 3">
            <a:extLst>
              <a:ext uri="{FF2B5EF4-FFF2-40B4-BE49-F238E27FC236}">
                <a16:creationId xmlns:a16="http://schemas.microsoft.com/office/drawing/2014/main" id="{97C63F27-AD5C-4D27-A854-C15F16111DB8}"/>
              </a:ext>
            </a:extLst>
          </p:cNvPr>
          <p:cNvSpPr>
            <a:spLocks noGrp="1"/>
          </p:cNvSpPr>
          <p:nvPr>
            <p:ph type="sldNum" sz="quarter" idx="12"/>
          </p:nvPr>
        </p:nvSpPr>
        <p:spPr/>
        <p:txBody>
          <a:bodyPr/>
          <a:lstStyle/>
          <a:p>
            <a:fld id="{0FF54DE5-C571-48E8-A5BC-B369434E2F44}" type="slidenum">
              <a:rPr lang="en-US" smtClean="0"/>
              <a:t>21</a:t>
            </a:fld>
            <a:endParaRPr lang="en-US" dirty="0"/>
          </a:p>
        </p:txBody>
      </p:sp>
    </p:spTree>
    <p:extLst>
      <p:ext uri="{BB962C8B-B14F-4D97-AF65-F5344CB8AC3E}">
        <p14:creationId xmlns:p14="http://schemas.microsoft.com/office/powerpoint/2010/main" val="81053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ED4C-C66B-4636-96C1-7808F49056F9}"/>
              </a:ext>
            </a:extLst>
          </p:cNvPr>
          <p:cNvSpPr>
            <a:spLocks noGrp="1"/>
          </p:cNvSpPr>
          <p:nvPr>
            <p:ph type="title"/>
          </p:nvPr>
        </p:nvSpPr>
        <p:spPr/>
        <p:txBody>
          <a:bodyPr/>
          <a:lstStyle/>
          <a:p>
            <a:r>
              <a:rPr lang="en-US" dirty="0"/>
              <a:t>Insertion Sort</a:t>
            </a:r>
          </a:p>
        </p:txBody>
      </p:sp>
      <p:sp>
        <p:nvSpPr>
          <p:cNvPr id="3" name="Content Placeholder 2">
            <a:extLst>
              <a:ext uri="{FF2B5EF4-FFF2-40B4-BE49-F238E27FC236}">
                <a16:creationId xmlns:a16="http://schemas.microsoft.com/office/drawing/2014/main" id="{FCE1766A-FB36-46CA-8C94-692CE6CCBF63}"/>
              </a:ext>
            </a:extLst>
          </p:cNvPr>
          <p:cNvSpPr>
            <a:spLocks noGrp="1"/>
          </p:cNvSpPr>
          <p:nvPr>
            <p:ph idx="1"/>
          </p:nvPr>
        </p:nvSpPr>
        <p:spPr/>
        <p:txBody>
          <a:bodyPr/>
          <a:lstStyle/>
          <a:p>
            <a:r>
              <a:rPr lang="en-US" dirty="0"/>
              <a:t>ALGORITHM: Insertion Sort (A, N) A is an array with N unsorted elements. </a:t>
            </a:r>
          </a:p>
          <a:p>
            <a:pPr lvl="1"/>
            <a:r>
              <a:rPr lang="en-US" dirty="0"/>
              <a:t>Step 1: for I=1 to N-1 </a:t>
            </a:r>
          </a:p>
          <a:p>
            <a:pPr lvl="1"/>
            <a:r>
              <a:rPr lang="en-US" dirty="0"/>
              <a:t>Step 2: J = I </a:t>
            </a:r>
            <a:br>
              <a:rPr lang="en-US" dirty="0"/>
            </a:br>
            <a:r>
              <a:rPr lang="en-US" dirty="0"/>
              <a:t>	While(J &gt;= 1) </a:t>
            </a:r>
            <a:br>
              <a:rPr lang="en-US" dirty="0"/>
            </a:br>
            <a:r>
              <a:rPr lang="en-US" dirty="0"/>
              <a:t>	if ( A[J] &lt; A[J-1] ) then </a:t>
            </a:r>
            <a:br>
              <a:rPr lang="en-US" dirty="0"/>
            </a:br>
            <a:r>
              <a:rPr lang="en-US" dirty="0"/>
              <a:t>		Temp = A[J]; </a:t>
            </a:r>
            <a:br>
              <a:rPr lang="en-US" dirty="0"/>
            </a:br>
            <a:r>
              <a:rPr lang="en-US" dirty="0"/>
              <a:t>		A[J] = A[J-1]; </a:t>
            </a:r>
            <a:br>
              <a:rPr lang="en-US" dirty="0"/>
            </a:br>
            <a:r>
              <a:rPr lang="en-US" dirty="0"/>
              <a:t>		A[J-1] = Temp; </a:t>
            </a:r>
            <a:br>
              <a:rPr lang="en-US" dirty="0"/>
            </a:br>
            <a:r>
              <a:rPr lang="en-US" dirty="0"/>
              <a:t>	[End if] </a:t>
            </a:r>
            <a:br>
              <a:rPr lang="en-US" dirty="0"/>
            </a:br>
            <a:r>
              <a:rPr lang="en-US" dirty="0"/>
              <a:t>	J = J-1 </a:t>
            </a:r>
            <a:br>
              <a:rPr lang="en-US" dirty="0"/>
            </a:br>
            <a:r>
              <a:rPr lang="en-US" dirty="0"/>
              <a:t>	[End of While loop]</a:t>
            </a:r>
            <a:br>
              <a:rPr lang="en-US" dirty="0"/>
            </a:br>
            <a:r>
              <a:rPr lang="en-US" dirty="0"/>
              <a:t>	[End of For loop] </a:t>
            </a:r>
          </a:p>
          <a:p>
            <a:pPr lvl="1"/>
            <a:r>
              <a:rPr lang="en-US" dirty="0"/>
              <a:t>Step 3: Exit</a:t>
            </a:r>
          </a:p>
        </p:txBody>
      </p:sp>
      <p:sp>
        <p:nvSpPr>
          <p:cNvPr id="4" name="Slide Number Placeholder 3">
            <a:extLst>
              <a:ext uri="{FF2B5EF4-FFF2-40B4-BE49-F238E27FC236}">
                <a16:creationId xmlns:a16="http://schemas.microsoft.com/office/drawing/2014/main" id="{9BAF7AD2-F047-4DDB-95B6-02F513C6DCE9}"/>
              </a:ext>
            </a:extLst>
          </p:cNvPr>
          <p:cNvSpPr>
            <a:spLocks noGrp="1"/>
          </p:cNvSpPr>
          <p:nvPr>
            <p:ph type="sldNum" sz="quarter" idx="12"/>
          </p:nvPr>
        </p:nvSpPr>
        <p:spPr/>
        <p:txBody>
          <a:bodyPr/>
          <a:lstStyle/>
          <a:p>
            <a:fld id="{0FF54DE5-C571-48E8-A5BC-B369434E2F44}" type="slidenum">
              <a:rPr lang="en-US" smtClean="0"/>
              <a:t>22</a:t>
            </a:fld>
            <a:endParaRPr lang="en-US" dirty="0"/>
          </a:p>
        </p:txBody>
      </p:sp>
    </p:spTree>
    <p:extLst>
      <p:ext uri="{BB962C8B-B14F-4D97-AF65-F5344CB8AC3E}">
        <p14:creationId xmlns:p14="http://schemas.microsoft.com/office/powerpoint/2010/main" val="316821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8D928-0123-4FBA-82E1-F87B509F0219}"/>
              </a:ext>
            </a:extLst>
          </p:cNvPr>
          <p:cNvSpPr>
            <a:spLocks noGrp="1"/>
          </p:cNvSpPr>
          <p:nvPr>
            <p:ph type="title"/>
          </p:nvPr>
        </p:nvSpPr>
        <p:spPr/>
        <p:txBody>
          <a:bodyPr/>
          <a:lstStyle/>
          <a:p>
            <a:r>
              <a:rPr lang="en-US" dirty="0"/>
              <a:t>Merging from Array</a:t>
            </a:r>
          </a:p>
        </p:txBody>
      </p:sp>
      <p:sp>
        <p:nvSpPr>
          <p:cNvPr id="3" name="Content Placeholder 2">
            <a:extLst>
              <a:ext uri="{FF2B5EF4-FFF2-40B4-BE49-F238E27FC236}">
                <a16:creationId xmlns:a16="http://schemas.microsoft.com/office/drawing/2014/main" id="{62796492-2AEE-47C1-BE21-ADC15ED89117}"/>
              </a:ext>
            </a:extLst>
          </p:cNvPr>
          <p:cNvSpPr>
            <a:spLocks noGrp="1"/>
          </p:cNvSpPr>
          <p:nvPr>
            <p:ph idx="1"/>
          </p:nvPr>
        </p:nvSpPr>
        <p:spPr/>
        <p:txBody>
          <a:bodyPr/>
          <a:lstStyle/>
          <a:p>
            <a:r>
              <a:rPr lang="en-US" b="1" u="sng" dirty="0"/>
              <a:t>Merging:</a:t>
            </a:r>
            <a:r>
              <a:rPr lang="en-US" dirty="0"/>
              <a:t> It is used to combine the data items of two sorted files into single file in the sorted form</a:t>
            </a:r>
          </a:p>
        </p:txBody>
      </p:sp>
      <p:sp>
        <p:nvSpPr>
          <p:cNvPr id="4" name="Slide Number Placeholder 3">
            <a:extLst>
              <a:ext uri="{FF2B5EF4-FFF2-40B4-BE49-F238E27FC236}">
                <a16:creationId xmlns:a16="http://schemas.microsoft.com/office/drawing/2014/main" id="{E878AD8B-BEFC-4C22-8FF1-27B4B087E9F4}"/>
              </a:ext>
            </a:extLst>
          </p:cNvPr>
          <p:cNvSpPr>
            <a:spLocks noGrp="1"/>
          </p:cNvSpPr>
          <p:nvPr>
            <p:ph type="sldNum" sz="quarter" idx="12"/>
          </p:nvPr>
        </p:nvSpPr>
        <p:spPr/>
        <p:txBody>
          <a:bodyPr/>
          <a:lstStyle/>
          <a:p>
            <a:fld id="{0FF54DE5-C571-48E8-A5BC-B369434E2F44}" type="slidenum">
              <a:rPr lang="en-US" smtClean="0"/>
              <a:t>23</a:t>
            </a:fld>
            <a:endParaRPr lang="en-US" dirty="0"/>
          </a:p>
        </p:txBody>
      </p:sp>
      <p:pic>
        <p:nvPicPr>
          <p:cNvPr id="5" name="Picture 4">
            <a:extLst>
              <a:ext uri="{FF2B5EF4-FFF2-40B4-BE49-F238E27FC236}">
                <a16:creationId xmlns:a16="http://schemas.microsoft.com/office/drawing/2014/main" id="{B0E25299-269C-4C1D-9297-A6F790FE6473}"/>
              </a:ext>
            </a:extLst>
          </p:cNvPr>
          <p:cNvPicPr>
            <a:picLocks noChangeAspect="1"/>
          </p:cNvPicPr>
          <p:nvPr/>
        </p:nvPicPr>
        <p:blipFill>
          <a:blip r:embed="rId2"/>
          <a:stretch>
            <a:fillRect/>
          </a:stretch>
        </p:blipFill>
        <p:spPr>
          <a:xfrm>
            <a:off x="3045247" y="2367574"/>
            <a:ext cx="5444412" cy="3804626"/>
          </a:xfrm>
          <a:prstGeom prst="rect">
            <a:avLst/>
          </a:prstGeom>
        </p:spPr>
      </p:pic>
    </p:spTree>
    <p:extLst>
      <p:ext uri="{BB962C8B-B14F-4D97-AF65-F5344CB8AC3E}">
        <p14:creationId xmlns:p14="http://schemas.microsoft.com/office/powerpoint/2010/main" val="152128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AB23-BC60-44A3-B65C-6CB71C61394D}"/>
              </a:ext>
            </a:extLst>
          </p:cNvPr>
          <p:cNvSpPr>
            <a:spLocks noGrp="1"/>
          </p:cNvSpPr>
          <p:nvPr>
            <p:ph type="title"/>
          </p:nvPr>
        </p:nvSpPr>
        <p:spPr/>
        <p:txBody>
          <a:bodyPr/>
          <a:lstStyle/>
          <a:p>
            <a:r>
              <a:rPr lang="en-US" dirty="0"/>
              <a:t>Two dimensional array</a:t>
            </a:r>
          </a:p>
        </p:txBody>
      </p:sp>
      <p:sp>
        <p:nvSpPr>
          <p:cNvPr id="3" name="Content Placeholder 2">
            <a:extLst>
              <a:ext uri="{FF2B5EF4-FFF2-40B4-BE49-F238E27FC236}">
                <a16:creationId xmlns:a16="http://schemas.microsoft.com/office/drawing/2014/main" id="{C5343FC4-1004-4DDC-A2FE-FEB1CDE186A0}"/>
              </a:ext>
            </a:extLst>
          </p:cNvPr>
          <p:cNvSpPr>
            <a:spLocks noGrp="1"/>
          </p:cNvSpPr>
          <p:nvPr>
            <p:ph idx="1"/>
          </p:nvPr>
        </p:nvSpPr>
        <p:spPr/>
        <p:txBody>
          <a:bodyPr/>
          <a:lstStyle/>
          <a:p>
            <a:r>
              <a:rPr lang="en-US" dirty="0"/>
              <a:t>A two dimensional array is a collection of elements and each element is identified by a pair of subscripts. ( A[3] [3] ) </a:t>
            </a:r>
          </a:p>
          <a:p>
            <a:r>
              <a:rPr lang="en-US" dirty="0"/>
              <a:t>The elements are stored in continuous memory locations. </a:t>
            </a:r>
          </a:p>
          <a:p>
            <a:r>
              <a:rPr lang="en-US" dirty="0"/>
              <a:t>The elements of two-dimensional array as rows and columns. </a:t>
            </a:r>
          </a:p>
          <a:p>
            <a:r>
              <a:rPr lang="en-US" dirty="0"/>
              <a:t>The number of rows and columns in a matrix is called as the order of the matrix and denoted as m x n. </a:t>
            </a:r>
          </a:p>
          <a:p>
            <a:r>
              <a:rPr lang="en-US" dirty="0"/>
              <a:t>The number of elements can be obtained by multiplying number of rows and number of columns.</a:t>
            </a:r>
          </a:p>
        </p:txBody>
      </p:sp>
      <p:sp>
        <p:nvSpPr>
          <p:cNvPr id="4" name="Slide Number Placeholder 3">
            <a:extLst>
              <a:ext uri="{FF2B5EF4-FFF2-40B4-BE49-F238E27FC236}">
                <a16:creationId xmlns:a16="http://schemas.microsoft.com/office/drawing/2014/main" id="{9AA9AE02-6B54-4688-B6E4-9186EFBA73E1}"/>
              </a:ext>
            </a:extLst>
          </p:cNvPr>
          <p:cNvSpPr>
            <a:spLocks noGrp="1"/>
          </p:cNvSpPr>
          <p:nvPr>
            <p:ph type="sldNum" sz="quarter" idx="12"/>
          </p:nvPr>
        </p:nvSpPr>
        <p:spPr/>
        <p:txBody>
          <a:bodyPr/>
          <a:lstStyle/>
          <a:p>
            <a:fld id="{0FF54DE5-C571-48E8-A5BC-B369434E2F44}" type="slidenum">
              <a:rPr lang="en-US" smtClean="0"/>
              <a:t>24</a:t>
            </a:fld>
            <a:endParaRPr lang="en-US" dirty="0"/>
          </a:p>
        </p:txBody>
      </p:sp>
      <p:pic>
        <p:nvPicPr>
          <p:cNvPr id="5" name="Picture 4">
            <a:extLst>
              <a:ext uri="{FF2B5EF4-FFF2-40B4-BE49-F238E27FC236}">
                <a16:creationId xmlns:a16="http://schemas.microsoft.com/office/drawing/2014/main" id="{33F95409-CDA0-442E-B923-BE733B97AD98}"/>
              </a:ext>
            </a:extLst>
          </p:cNvPr>
          <p:cNvPicPr>
            <a:picLocks noChangeAspect="1"/>
          </p:cNvPicPr>
          <p:nvPr/>
        </p:nvPicPr>
        <p:blipFill>
          <a:blip r:embed="rId2"/>
          <a:stretch>
            <a:fillRect/>
          </a:stretch>
        </p:blipFill>
        <p:spPr>
          <a:xfrm>
            <a:off x="3902584" y="4519613"/>
            <a:ext cx="3337911" cy="1713407"/>
          </a:xfrm>
          <a:prstGeom prst="rect">
            <a:avLst/>
          </a:prstGeom>
        </p:spPr>
      </p:pic>
    </p:spTree>
    <p:extLst>
      <p:ext uri="{BB962C8B-B14F-4D97-AF65-F5344CB8AC3E}">
        <p14:creationId xmlns:p14="http://schemas.microsoft.com/office/powerpoint/2010/main" val="346711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6214-9D95-476F-845A-1AE54BE91ED5}"/>
              </a:ext>
            </a:extLst>
          </p:cNvPr>
          <p:cNvSpPr>
            <a:spLocks noGrp="1"/>
          </p:cNvSpPr>
          <p:nvPr>
            <p:ph type="title"/>
          </p:nvPr>
        </p:nvSpPr>
        <p:spPr/>
        <p:txBody>
          <a:bodyPr/>
          <a:lstStyle/>
          <a:p>
            <a:r>
              <a:rPr lang="en-US" dirty="0"/>
              <a:t>Representation of Two Dimensional Array</a:t>
            </a:r>
          </a:p>
        </p:txBody>
      </p:sp>
      <p:sp>
        <p:nvSpPr>
          <p:cNvPr id="3" name="Content Placeholder 2">
            <a:extLst>
              <a:ext uri="{FF2B5EF4-FFF2-40B4-BE49-F238E27FC236}">
                <a16:creationId xmlns:a16="http://schemas.microsoft.com/office/drawing/2014/main" id="{70925E01-6FAD-4E8B-A705-966A1CB498D0}"/>
              </a:ext>
            </a:extLst>
          </p:cNvPr>
          <p:cNvSpPr>
            <a:spLocks noGrp="1"/>
          </p:cNvSpPr>
          <p:nvPr>
            <p:ph idx="1"/>
          </p:nvPr>
        </p:nvSpPr>
        <p:spPr/>
        <p:txBody>
          <a:bodyPr/>
          <a:lstStyle/>
          <a:p>
            <a:r>
              <a:rPr lang="en-US" dirty="0"/>
              <a:t>A is the array of order m x n. </a:t>
            </a:r>
          </a:p>
          <a:p>
            <a:r>
              <a:rPr lang="en-US" dirty="0"/>
              <a:t>To store m*n number of elements, we need m*n memory locations. </a:t>
            </a:r>
          </a:p>
          <a:p>
            <a:r>
              <a:rPr lang="en-US" dirty="0"/>
              <a:t>The elements should be in contiguous memory locations. </a:t>
            </a:r>
          </a:p>
          <a:p>
            <a:r>
              <a:rPr lang="en-US" dirty="0"/>
              <a:t>There are two methods: </a:t>
            </a:r>
          </a:p>
          <a:p>
            <a:pPr lvl="1"/>
            <a:r>
              <a:rPr lang="en-US" dirty="0"/>
              <a:t>Row-major method </a:t>
            </a:r>
          </a:p>
          <a:p>
            <a:pPr lvl="1"/>
            <a:r>
              <a:rPr lang="en-US" dirty="0"/>
              <a:t>Column-major method</a:t>
            </a:r>
          </a:p>
          <a:p>
            <a:r>
              <a:rPr lang="en-US" dirty="0"/>
              <a:t>Row-Major Method: All the first-row elements are stored in sequential memory locations and then all the second-row elements are stored and so on. </a:t>
            </a:r>
            <a:br>
              <a:rPr lang="en-US" dirty="0"/>
            </a:br>
            <a:r>
              <a:rPr lang="en-US" dirty="0"/>
              <a:t>Ex: A[Row][Col] </a:t>
            </a:r>
          </a:p>
          <a:p>
            <a:r>
              <a:rPr lang="en-US" dirty="0"/>
              <a:t>Column-Major Method: All the first column elements are stored in sequential memory locations and then all the second column elements are stored and so on. Ex: A [Col][Row]</a:t>
            </a:r>
          </a:p>
        </p:txBody>
      </p:sp>
      <p:sp>
        <p:nvSpPr>
          <p:cNvPr id="4" name="Slide Number Placeholder 3">
            <a:extLst>
              <a:ext uri="{FF2B5EF4-FFF2-40B4-BE49-F238E27FC236}">
                <a16:creationId xmlns:a16="http://schemas.microsoft.com/office/drawing/2014/main" id="{23C82112-3CBB-4986-80A1-4214E1CF3CAC}"/>
              </a:ext>
            </a:extLst>
          </p:cNvPr>
          <p:cNvSpPr>
            <a:spLocks noGrp="1"/>
          </p:cNvSpPr>
          <p:nvPr>
            <p:ph type="sldNum" sz="quarter" idx="12"/>
          </p:nvPr>
        </p:nvSpPr>
        <p:spPr/>
        <p:txBody>
          <a:bodyPr/>
          <a:lstStyle/>
          <a:p>
            <a:fld id="{0FF54DE5-C571-48E8-A5BC-B369434E2F44}" type="slidenum">
              <a:rPr lang="en-US" smtClean="0"/>
              <a:t>25</a:t>
            </a:fld>
            <a:endParaRPr lang="en-US" dirty="0"/>
          </a:p>
        </p:txBody>
      </p:sp>
      <p:pic>
        <p:nvPicPr>
          <p:cNvPr id="5" name="Picture 4">
            <a:extLst>
              <a:ext uri="{FF2B5EF4-FFF2-40B4-BE49-F238E27FC236}">
                <a16:creationId xmlns:a16="http://schemas.microsoft.com/office/drawing/2014/main" id="{76697047-5325-46CA-8D3B-FAC87A8AB6F3}"/>
              </a:ext>
            </a:extLst>
          </p:cNvPr>
          <p:cNvPicPr>
            <a:picLocks noChangeAspect="1"/>
          </p:cNvPicPr>
          <p:nvPr/>
        </p:nvPicPr>
        <p:blipFill>
          <a:blip r:embed="rId2"/>
          <a:stretch>
            <a:fillRect/>
          </a:stretch>
        </p:blipFill>
        <p:spPr>
          <a:xfrm>
            <a:off x="8183111" y="2419831"/>
            <a:ext cx="3561476" cy="1757886"/>
          </a:xfrm>
          <a:prstGeom prst="rect">
            <a:avLst/>
          </a:prstGeom>
        </p:spPr>
      </p:pic>
    </p:spTree>
    <p:extLst>
      <p:ext uri="{BB962C8B-B14F-4D97-AF65-F5344CB8AC3E}">
        <p14:creationId xmlns:p14="http://schemas.microsoft.com/office/powerpoint/2010/main" val="369964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CA95-88D2-4559-84E8-EDEDAAFE0861}"/>
              </a:ext>
            </a:extLst>
          </p:cNvPr>
          <p:cNvSpPr>
            <a:spLocks noGrp="1"/>
          </p:cNvSpPr>
          <p:nvPr>
            <p:ph type="title"/>
          </p:nvPr>
        </p:nvSpPr>
        <p:spPr/>
        <p:txBody>
          <a:bodyPr/>
          <a:lstStyle/>
          <a:p>
            <a:r>
              <a:rPr lang="en-US" dirty="0"/>
              <a:t>Advantages of Array</a:t>
            </a:r>
          </a:p>
        </p:txBody>
      </p:sp>
      <p:sp>
        <p:nvSpPr>
          <p:cNvPr id="3" name="Content Placeholder 2">
            <a:extLst>
              <a:ext uri="{FF2B5EF4-FFF2-40B4-BE49-F238E27FC236}">
                <a16:creationId xmlns:a16="http://schemas.microsoft.com/office/drawing/2014/main" id="{BA58F3F6-82C7-4B0A-88B0-BBAE14209AA3}"/>
              </a:ext>
            </a:extLst>
          </p:cNvPr>
          <p:cNvSpPr>
            <a:spLocks noGrp="1"/>
          </p:cNvSpPr>
          <p:nvPr>
            <p:ph idx="1"/>
          </p:nvPr>
        </p:nvSpPr>
        <p:spPr/>
        <p:txBody>
          <a:bodyPr/>
          <a:lstStyle/>
          <a:p>
            <a:r>
              <a:rPr lang="en-US" dirty="0"/>
              <a:t>It is used to represent multiple data items of same type by using single name. </a:t>
            </a:r>
          </a:p>
          <a:p>
            <a:r>
              <a:rPr lang="en-US" dirty="0"/>
              <a:t>It can be used to implement other data structures like linked lists, stacks, queues, tree, graphs etc. </a:t>
            </a:r>
          </a:p>
          <a:p>
            <a:r>
              <a:rPr lang="en-US" dirty="0"/>
              <a:t>Two-dimensional arrays are used to represent matrices. </a:t>
            </a:r>
          </a:p>
          <a:p>
            <a:r>
              <a:rPr lang="en-US" dirty="0"/>
              <a:t>Many databases include one-dimensional arrays whose elements are records.</a:t>
            </a:r>
          </a:p>
        </p:txBody>
      </p:sp>
      <p:sp>
        <p:nvSpPr>
          <p:cNvPr id="4" name="Slide Number Placeholder 3">
            <a:extLst>
              <a:ext uri="{FF2B5EF4-FFF2-40B4-BE49-F238E27FC236}">
                <a16:creationId xmlns:a16="http://schemas.microsoft.com/office/drawing/2014/main" id="{627A15F1-CBDF-428A-97F4-C7CF81469F4A}"/>
              </a:ext>
            </a:extLst>
          </p:cNvPr>
          <p:cNvSpPr>
            <a:spLocks noGrp="1"/>
          </p:cNvSpPr>
          <p:nvPr>
            <p:ph type="sldNum" sz="quarter" idx="12"/>
          </p:nvPr>
        </p:nvSpPr>
        <p:spPr/>
        <p:txBody>
          <a:bodyPr/>
          <a:lstStyle/>
          <a:p>
            <a:fld id="{0FF54DE5-C571-48E8-A5BC-B369434E2F44}" type="slidenum">
              <a:rPr lang="en-US" smtClean="0"/>
              <a:t>26</a:t>
            </a:fld>
            <a:endParaRPr lang="en-US" dirty="0"/>
          </a:p>
        </p:txBody>
      </p:sp>
    </p:spTree>
    <p:extLst>
      <p:ext uri="{BB962C8B-B14F-4D97-AF65-F5344CB8AC3E}">
        <p14:creationId xmlns:p14="http://schemas.microsoft.com/office/powerpoint/2010/main" val="382590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FDB7-DE56-44E4-9D56-6D275F53D71A}"/>
              </a:ext>
            </a:extLst>
          </p:cNvPr>
          <p:cNvSpPr>
            <a:spLocks noGrp="1"/>
          </p:cNvSpPr>
          <p:nvPr>
            <p:ph type="title"/>
          </p:nvPr>
        </p:nvSpPr>
        <p:spPr/>
        <p:txBody>
          <a:bodyPr/>
          <a:lstStyle/>
          <a:p>
            <a:r>
              <a:rPr lang="en-US" dirty="0"/>
              <a:t>Disadvantages of Array</a:t>
            </a:r>
          </a:p>
        </p:txBody>
      </p:sp>
      <p:sp>
        <p:nvSpPr>
          <p:cNvPr id="3" name="Content Placeholder 2">
            <a:extLst>
              <a:ext uri="{FF2B5EF4-FFF2-40B4-BE49-F238E27FC236}">
                <a16:creationId xmlns:a16="http://schemas.microsoft.com/office/drawing/2014/main" id="{13850E13-97C9-47C8-905C-D63512DE4291}"/>
              </a:ext>
            </a:extLst>
          </p:cNvPr>
          <p:cNvSpPr>
            <a:spLocks noGrp="1"/>
          </p:cNvSpPr>
          <p:nvPr>
            <p:ph idx="1"/>
          </p:nvPr>
        </p:nvSpPr>
        <p:spPr/>
        <p:txBody>
          <a:bodyPr/>
          <a:lstStyle/>
          <a:p>
            <a:r>
              <a:rPr lang="en-US" dirty="0"/>
              <a:t>We must know in advance the how many elements are to be stored in array. </a:t>
            </a:r>
          </a:p>
          <a:p>
            <a:r>
              <a:rPr lang="en-US" dirty="0"/>
              <a:t>Array is static structure. It means that array is of fixed size. The memory which is allocated to array cannot be increased or decreased. </a:t>
            </a:r>
          </a:p>
          <a:p>
            <a:r>
              <a:rPr lang="en-US" dirty="0"/>
              <a:t>Array is fixed size; if we allocate more memory than requirement then the memory space will be wasted. </a:t>
            </a:r>
          </a:p>
          <a:p>
            <a:r>
              <a:rPr lang="en-US" dirty="0"/>
              <a:t>The elements of array are stored in consecutive memory locations. So insertion and deletion are very difficult and time consuming.</a:t>
            </a:r>
          </a:p>
        </p:txBody>
      </p:sp>
      <p:sp>
        <p:nvSpPr>
          <p:cNvPr id="4" name="Slide Number Placeholder 3">
            <a:extLst>
              <a:ext uri="{FF2B5EF4-FFF2-40B4-BE49-F238E27FC236}">
                <a16:creationId xmlns:a16="http://schemas.microsoft.com/office/drawing/2014/main" id="{29353C67-9A1F-4838-A559-56D373F7A639}"/>
              </a:ext>
            </a:extLst>
          </p:cNvPr>
          <p:cNvSpPr>
            <a:spLocks noGrp="1"/>
          </p:cNvSpPr>
          <p:nvPr>
            <p:ph type="sldNum" sz="quarter" idx="12"/>
          </p:nvPr>
        </p:nvSpPr>
        <p:spPr/>
        <p:txBody>
          <a:bodyPr/>
          <a:lstStyle/>
          <a:p>
            <a:fld id="{0FF54DE5-C571-48E8-A5BC-B369434E2F44}" type="slidenum">
              <a:rPr lang="en-US" smtClean="0"/>
              <a:t>27</a:t>
            </a:fld>
            <a:endParaRPr lang="en-US" dirty="0"/>
          </a:p>
        </p:txBody>
      </p:sp>
    </p:spTree>
    <p:extLst>
      <p:ext uri="{BB962C8B-B14F-4D97-AF65-F5344CB8AC3E}">
        <p14:creationId xmlns:p14="http://schemas.microsoft.com/office/powerpoint/2010/main" val="274107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BD359-6E97-4ABE-B2CB-00248D9B891F}"/>
              </a:ext>
            </a:extLst>
          </p:cNvPr>
          <p:cNvSpPr>
            <a:spLocks noGrp="1"/>
          </p:cNvSpPr>
          <p:nvPr>
            <p:ph type="title"/>
          </p:nvPr>
        </p:nvSpPr>
        <p:spPr/>
        <p:txBody>
          <a:bodyPr/>
          <a:lstStyle/>
          <a:p>
            <a:r>
              <a:rPr lang="en-US" dirty="0"/>
              <a:t>Stack</a:t>
            </a:r>
          </a:p>
        </p:txBody>
      </p:sp>
      <p:sp>
        <p:nvSpPr>
          <p:cNvPr id="3" name="Content Placeholder 2">
            <a:extLst>
              <a:ext uri="{FF2B5EF4-FFF2-40B4-BE49-F238E27FC236}">
                <a16:creationId xmlns:a16="http://schemas.microsoft.com/office/drawing/2014/main" id="{B2639C99-B3AD-49EB-8E42-AFF3E32BFA1A}"/>
              </a:ext>
            </a:extLst>
          </p:cNvPr>
          <p:cNvSpPr>
            <a:spLocks noGrp="1"/>
          </p:cNvSpPr>
          <p:nvPr>
            <p:ph idx="1"/>
          </p:nvPr>
        </p:nvSpPr>
        <p:spPr/>
        <p:txBody>
          <a:bodyPr/>
          <a:lstStyle/>
          <a:p>
            <a:r>
              <a:rPr lang="en-US" dirty="0"/>
              <a:t>Stack is a linear data structure which follows a particular order in which the operations are performed. </a:t>
            </a:r>
          </a:p>
          <a:p>
            <a:r>
              <a:rPr lang="en-US" dirty="0"/>
              <a:t>Insertion of element into stack is called PUSH and deletion of element from stack is called POP. </a:t>
            </a:r>
          </a:p>
          <a:p>
            <a:r>
              <a:rPr lang="en-US" dirty="0"/>
              <a:t>The order may be LIFO(Last In First Out) or FILO(First In Last Out).</a:t>
            </a:r>
          </a:p>
        </p:txBody>
      </p:sp>
      <p:sp>
        <p:nvSpPr>
          <p:cNvPr id="4" name="Slide Number Placeholder 3">
            <a:extLst>
              <a:ext uri="{FF2B5EF4-FFF2-40B4-BE49-F238E27FC236}">
                <a16:creationId xmlns:a16="http://schemas.microsoft.com/office/drawing/2014/main" id="{E005654D-968A-4A4E-AD4E-17EFA6672AE4}"/>
              </a:ext>
            </a:extLst>
          </p:cNvPr>
          <p:cNvSpPr>
            <a:spLocks noGrp="1"/>
          </p:cNvSpPr>
          <p:nvPr>
            <p:ph type="sldNum" sz="quarter" idx="12"/>
          </p:nvPr>
        </p:nvSpPr>
        <p:spPr/>
        <p:txBody>
          <a:bodyPr/>
          <a:lstStyle/>
          <a:p>
            <a:fld id="{0FF54DE5-C571-48E8-A5BC-B369434E2F44}" type="slidenum">
              <a:rPr lang="en-US" smtClean="0"/>
              <a:t>28</a:t>
            </a:fld>
            <a:endParaRPr lang="en-US" dirty="0"/>
          </a:p>
        </p:txBody>
      </p:sp>
      <p:pic>
        <p:nvPicPr>
          <p:cNvPr id="5" name="Picture 4">
            <a:extLst>
              <a:ext uri="{FF2B5EF4-FFF2-40B4-BE49-F238E27FC236}">
                <a16:creationId xmlns:a16="http://schemas.microsoft.com/office/drawing/2014/main" id="{43D83D36-8545-44BB-BFC8-5F7FD99B5743}"/>
              </a:ext>
            </a:extLst>
          </p:cNvPr>
          <p:cNvPicPr>
            <a:picLocks noChangeAspect="1"/>
          </p:cNvPicPr>
          <p:nvPr/>
        </p:nvPicPr>
        <p:blipFill>
          <a:blip r:embed="rId2"/>
          <a:stretch>
            <a:fillRect/>
          </a:stretch>
        </p:blipFill>
        <p:spPr>
          <a:xfrm>
            <a:off x="6370871" y="3703739"/>
            <a:ext cx="3957252" cy="2468461"/>
          </a:xfrm>
          <a:prstGeom prst="rect">
            <a:avLst/>
          </a:prstGeom>
        </p:spPr>
      </p:pic>
    </p:spTree>
    <p:extLst>
      <p:ext uri="{BB962C8B-B14F-4D97-AF65-F5344CB8AC3E}">
        <p14:creationId xmlns:p14="http://schemas.microsoft.com/office/powerpoint/2010/main" val="11408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8A69-1DA0-4CF4-918E-B56A59D0457A}"/>
              </a:ext>
            </a:extLst>
          </p:cNvPr>
          <p:cNvSpPr>
            <a:spLocks noGrp="1"/>
          </p:cNvSpPr>
          <p:nvPr>
            <p:ph type="title"/>
          </p:nvPr>
        </p:nvSpPr>
        <p:spPr/>
        <p:txBody>
          <a:bodyPr/>
          <a:lstStyle/>
          <a:p>
            <a:r>
              <a:rPr lang="en-US" dirty="0"/>
              <a:t>Representation of Stack in Memory</a:t>
            </a:r>
          </a:p>
        </p:txBody>
      </p:sp>
      <p:sp>
        <p:nvSpPr>
          <p:cNvPr id="3" name="Content Placeholder 2">
            <a:extLst>
              <a:ext uri="{FF2B5EF4-FFF2-40B4-BE49-F238E27FC236}">
                <a16:creationId xmlns:a16="http://schemas.microsoft.com/office/drawing/2014/main" id="{CA15FD28-B6C5-4FA3-9BCD-E83DAC5CAD60}"/>
              </a:ext>
            </a:extLst>
          </p:cNvPr>
          <p:cNvSpPr>
            <a:spLocks noGrp="1"/>
          </p:cNvSpPr>
          <p:nvPr>
            <p:ph idx="1"/>
          </p:nvPr>
        </p:nvSpPr>
        <p:spPr/>
        <p:txBody>
          <a:bodyPr/>
          <a:lstStyle/>
          <a:p>
            <a:r>
              <a:rPr lang="en-US" dirty="0"/>
              <a:t>The stack can be implemented into two ways: </a:t>
            </a:r>
          </a:p>
          <a:p>
            <a:pPr lvl="1"/>
            <a:r>
              <a:rPr lang="en-US" dirty="0"/>
              <a:t>Using arrays (Static implementation) </a:t>
            </a:r>
          </a:p>
          <a:p>
            <a:pPr lvl="1"/>
            <a:r>
              <a:rPr lang="en-US" dirty="0"/>
              <a:t>Using pointer (Dynamic implementation)</a:t>
            </a:r>
          </a:p>
        </p:txBody>
      </p:sp>
      <p:sp>
        <p:nvSpPr>
          <p:cNvPr id="4" name="Slide Number Placeholder 3">
            <a:extLst>
              <a:ext uri="{FF2B5EF4-FFF2-40B4-BE49-F238E27FC236}">
                <a16:creationId xmlns:a16="http://schemas.microsoft.com/office/drawing/2014/main" id="{292F89CF-EEEE-4830-9DFC-054F6F3C3688}"/>
              </a:ext>
            </a:extLst>
          </p:cNvPr>
          <p:cNvSpPr>
            <a:spLocks noGrp="1"/>
          </p:cNvSpPr>
          <p:nvPr>
            <p:ph type="sldNum" sz="quarter" idx="12"/>
          </p:nvPr>
        </p:nvSpPr>
        <p:spPr/>
        <p:txBody>
          <a:bodyPr/>
          <a:lstStyle/>
          <a:p>
            <a:fld id="{0FF54DE5-C571-48E8-A5BC-B369434E2F44}" type="slidenum">
              <a:rPr lang="en-US" smtClean="0"/>
              <a:t>29</a:t>
            </a:fld>
            <a:endParaRPr lang="en-US" dirty="0"/>
          </a:p>
        </p:txBody>
      </p:sp>
      <p:pic>
        <p:nvPicPr>
          <p:cNvPr id="5" name="Picture 4">
            <a:extLst>
              <a:ext uri="{FF2B5EF4-FFF2-40B4-BE49-F238E27FC236}">
                <a16:creationId xmlns:a16="http://schemas.microsoft.com/office/drawing/2014/main" id="{A5E926D0-4C90-4817-87F3-9D1D6585DB42}"/>
              </a:ext>
            </a:extLst>
          </p:cNvPr>
          <p:cNvPicPr>
            <a:picLocks noChangeAspect="1"/>
          </p:cNvPicPr>
          <p:nvPr/>
        </p:nvPicPr>
        <p:blipFill>
          <a:blip r:embed="rId2"/>
          <a:stretch>
            <a:fillRect/>
          </a:stretch>
        </p:blipFill>
        <p:spPr>
          <a:xfrm>
            <a:off x="6852756" y="1600200"/>
            <a:ext cx="3910318" cy="1244192"/>
          </a:xfrm>
          <a:prstGeom prst="rect">
            <a:avLst/>
          </a:prstGeom>
        </p:spPr>
      </p:pic>
      <p:pic>
        <p:nvPicPr>
          <p:cNvPr id="6" name="Picture 5">
            <a:extLst>
              <a:ext uri="{FF2B5EF4-FFF2-40B4-BE49-F238E27FC236}">
                <a16:creationId xmlns:a16="http://schemas.microsoft.com/office/drawing/2014/main" id="{EBC76715-83A7-4B27-876A-9E06B5449494}"/>
              </a:ext>
            </a:extLst>
          </p:cNvPr>
          <p:cNvPicPr>
            <a:picLocks noChangeAspect="1"/>
          </p:cNvPicPr>
          <p:nvPr/>
        </p:nvPicPr>
        <p:blipFill>
          <a:blip r:embed="rId3"/>
          <a:stretch>
            <a:fillRect/>
          </a:stretch>
        </p:blipFill>
        <p:spPr>
          <a:xfrm>
            <a:off x="2503824" y="3432671"/>
            <a:ext cx="7182833" cy="2359578"/>
          </a:xfrm>
          <a:prstGeom prst="rect">
            <a:avLst/>
          </a:prstGeom>
        </p:spPr>
      </p:pic>
    </p:spTree>
    <p:extLst>
      <p:ext uri="{BB962C8B-B14F-4D97-AF65-F5344CB8AC3E}">
        <p14:creationId xmlns:p14="http://schemas.microsoft.com/office/powerpoint/2010/main" val="75966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Classification of Data Structure</a:t>
            </a:r>
          </a:p>
        </p:txBody>
      </p:sp>
      <p:sp>
        <p:nvSpPr>
          <p:cNvPr id="14" name="Content Placeholder 13"/>
          <p:cNvSpPr>
            <a:spLocks noGrp="1"/>
          </p:cNvSpPr>
          <p:nvPr>
            <p:ph idx="1"/>
          </p:nvPr>
        </p:nvSpPr>
        <p:spPr>
          <a:xfrm>
            <a:off x="1104900" y="1600200"/>
            <a:ext cx="9982200" cy="4572000"/>
          </a:xfrm>
        </p:spPr>
        <p:txBody>
          <a:bodyPr/>
          <a:lstStyle/>
          <a:p>
            <a:pPr marL="0" lvl="0" indent="0" eaLnBrk="0" fontAlgn="base" hangingPunct="0">
              <a:lnSpc>
                <a:spcPct val="100000"/>
              </a:lnSpc>
              <a:spcBef>
                <a:spcPct val="0"/>
              </a:spcBef>
              <a:spcAft>
                <a:spcPct val="0"/>
              </a:spcAft>
              <a:buFontTx/>
              <a:buChar char="•"/>
            </a:pPr>
            <a:r>
              <a:rPr lang="en-US" altLang="en-US" dirty="0">
                <a:solidFill>
                  <a:srgbClr val="000000"/>
                </a:solidFill>
                <a:latin typeface="Arial" panose="020B0604020202020204" pitchFamily="34" charset="0"/>
                <a:ea typeface="Calibri" panose="020F0502020204030204" pitchFamily="34" charset="0"/>
              </a:rPr>
              <a:t> </a:t>
            </a:r>
            <a:r>
              <a:rPr lang="en-US" dirty="0"/>
              <a:t>Data structure are normally divided into two broad categories: </a:t>
            </a:r>
          </a:p>
          <a:p>
            <a:pPr marL="457200" lvl="1" indent="0" eaLnBrk="0" fontAlgn="base" hangingPunct="0">
              <a:lnSpc>
                <a:spcPct val="100000"/>
              </a:lnSpc>
              <a:spcBef>
                <a:spcPct val="0"/>
              </a:spcBef>
              <a:spcAft>
                <a:spcPct val="0"/>
              </a:spcAft>
              <a:buFontTx/>
              <a:buChar char="•"/>
            </a:pPr>
            <a:r>
              <a:rPr lang="en-US" dirty="0"/>
              <a:t>Primitive Data Structure</a:t>
            </a:r>
          </a:p>
          <a:p>
            <a:pPr marL="457200" lvl="1" indent="0" eaLnBrk="0" fontAlgn="base" hangingPunct="0">
              <a:lnSpc>
                <a:spcPct val="100000"/>
              </a:lnSpc>
              <a:spcBef>
                <a:spcPct val="0"/>
              </a:spcBef>
              <a:spcAft>
                <a:spcPct val="0"/>
              </a:spcAft>
              <a:buFontTx/>
              <a:buChar char="•"/>
            </a:pPr>
            <a:r>
              <a:rPr lang="en-US" dirty="0"/>
              <a:t>Non-Primitive Data Structure</a:t>
            </a:r>
            <a:endParaRPr lang="en-US" altLang="en-US" sz="800" dirty="0">
              <a:latin typeface="Arial" panose="020B0604020202020204" pitchFamily="34" charset="0"/>
            </a:endParaRPr>
          </a:p>
          <a:p>
            <a:endParaRPr lang="en-US" dirty="0"/>
          </a:p>
        </p:txBody>
      </p:sp>
      <p:sp>
        <p:nvSpPr>
          <p:cNvPr id="2" name="Slide Number Placeholder 1">
            <a:extLst>
              <a:ext uri="{FF2B5EF4-FFF2-40B4-BE49-F238E27FC236}">
                <a16:creationId xmlns:a16="http://schemas.microsoft.com/office/drawing/2014/main" id="{559EE869-EDB1-4AED-BE54-F285E8395BD4}"/>
              </a:ext>
            </a:extLst>
          </p:cNvPr>
          <p:cNvSpPr>
            <a:spLocks noGrp="1"/>
          </p:cNvSpPr>
          <p:nvPr>
            <p:ph type="sldNum" sz="quarter" idx="12"/>
          </p:nvPr>
        </p:nvSpPr>
        <p:spPr/>
        <p:txBody>
          <a:bodyPr/>
          <a:lstStyle/>
          <a:p>
            <a:fld id="{0FF54DE5-C571-48E8-A5BC-B369434E2F44}" type="slidenum">
              <a:rPr lang="en-US" smtClean="0"/>
              <a:t>3</a:t>
            </a:fld>
            <a:endParaRPr lang="en-US" dirty="0"/>
          </a:p>
        </p:txBody>
      </p:sp>
      <p:pic>
        <p:nvPicPr>
          <p:cNvPr id="3" name="Picture 2">
            <a:extLst>
              <a:ext uri="{FF2B5EF4-FFF2-40B4-BE49-F238E27FC236}">
                <a16:creationId xmlns:a16="http://schemas.microsoft.com/office/drawing/2014/main" id="{6741C83C-3FFF-4859-9601-51AD23E0BD24}"/>
              </a:ext>
            </a:extLst>
          </p:cNvPr>
          <p:cNvPicPr>
            <a:picLocks noChangeAspect="1"/>
          </p:cNvPicPr>
          <p:nvPr/>
        </p:nvPicPr>
        <p:blipFill>
          <a:blip r:embed="rId2"/>
          <a:stretch>
            <a:fillRect/>
          </a:stretch>
        </p:blipFill>
        <p:spPr>
          <a:xfrm>
            <a:off x="4622334" y="2214694"/>
            <a:ext cx="6300132" cy="3869378"/>
          </a:xfrm>
          <a:prstGeom prst="rect">
            <a:avLst/>
          </a:prstGeom>
        </p:spPr>
      </p:pic>
    </p:spTree>
    <p:extLst>
      <p:ext uri="{BB962C8B-B14F-4D97-AF65-F5344CB8AC3E}">
        <p14:creationId xmlns:p14="http://schemas.microsoft.com/office/powerpoint/2010/main" val="292472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9E17-0B75-4AA0-AEC1-06FE7385582D}"/>
              </a:ext>
            </a:extLst>
          </p:cNvPr>
          <p:cNvSpPr>
            <a:spLocks noGrp="1"/>
          </p:cNvSpPr>
          <p:nvPr>
            <p:ph type="title"/>
          </p:nvPr>
        </p:nvSpPr>
        <p:spPr/>
        <p:txBody>
          <a:bodyPr/>
          <a:lstStyle/>
          <a:p>
            <a:r>
              <a:rPr lang="en-US" dirty="0"/>
              <a:t>Operation on Stacks</a:t>
            </a:r>
          </a:p>
        </p:txBody>
      </p:sp>
      <p:sp>
        <p:nvSpPr>
          <p:cNvPr id="3" name="Content Placeholder 2">
            <a:extLst>
              <a:ext uri="{FF2B5EF4-FFF2-40B4-BE49-F238E27FC236}">
                <a16:creationId xmlns:a16="http://schemas.microsoft.com/office/drawing/2014/main" id="{277AA8A6-7BFB-474C-AEE7-CFCAD4AD40C4}"/>
              </a:ext>
            </a:extLst>
          </p:cNvPr>
          <p:cNvSpPr>
            <a:spLocks noGrp="1"/>
          </p:cNvSpPr>
          <p:nvPr>
            <p:ph idx="1"/>
          </p:nvPr>
        </p:nvSpPr>
        <p:spPr/>
        <p:txBody>
          <a:bodyPr/>
          <a:lstStyle/>
          <a:p>
            <a:r>
              <a:rPr lang="en-US" dirty="0"/>
              <a:t>Stack( ): It creates a new stack that is empty. It needs no parameter and returns an empty stack. </a:t>
            </a:r>
          </a:p>
          <a:p>
            <a:r>
              <a:rPr lang="en-US" dirty="0"/>
              <a:t>push(item): It adds a new item to the top of the stack. </a:t>
            </a:r>
          </a:p>
          <a:p>
            <a:r>
              <a:rPr lang="en-US" dirty="0"/>
              <a:t>pop( ): It removes the top item from the stack. </a:t>
            </a:r>
          </a:p>
          <a:p>
            <a:r>
              <a:rPr lang="en-US" dirty="0"/>
              <a:t>peek( ): It returns the top item from the stack but does not remove it. </a:t>
            </a:r>
          </a:p>
          <a:p>
            <a:r>
              <a:rPr lang="en-US" dirty="0" err="1"/>
              <a:t>isEmpty</a:t>
            </a:r>
            <a:r>
              <a:rPr lang="en-US" dirty="0"/>
              <a:t>( ): It tests whether the stack is empty. </a:t>
            </a:r>
          </a:p>
          <a:p>
            <a:r>
              <a:rPr lang="en-US" dirty="0"/>
              <a:t>size( ): It returns the number of items on the stack.</a:t>
            </a:r>
          </a:p>
        </p:txBody>
      </p:sp>
      <p:sp>
        <p:nvSpPr>
          <p:cNvPr id="4" name="Slide Number Placeholder 3">
            <a:extLst>
              <a:ext uri="{FF2B5EF4-FFF2-40B4-BE49-F238E27FC236}">
                <a16:creationId xmlns:a16="http://schemas.microsoft.com/office/drawing/2014/main" id="{BD804A84-B924-41F9-96E2-8957B6CF0AB3}"/>
              </a:ext>
            </a:extLst>
          </p:cNvPr>
          <p:cNvSpPr>
            <a:spLocks noGrp="1"/>
          </p:cNvSpPr>
          <p:nvPr>
            <p:ph type="sldNum" sz="quarter" idx="12"/>
          </p:nvPr>
        </p:nvSpPr>
        <p:spPr/>
        <p:txBody>
          <a:bodyPr/>
          <a:lstStyle/>
          <a:p>
            <a:fld id="{0FF54DE5-C571-48E8-A5BC-B369434E2F44}" type="slidenum">
              <a:rPr lang="en-US" smtClean="0"/>
              <a:t>30</a:t>
            </a:fld>
            <a:endParaRPr lang="en-US" dirty="0"/>
          </a:p>
        </p:txBody>
      </p:sp>
    </p:spTree>
    <p:extLst>
      <p:ext uri="{BB962C8B-B14F-4D97-AF65-F5344CB8AC3E}">
        <p14:creationId xmlns:p14="http://schemas.microsoft.com/office/powerpoint/2010/main" val="1717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B84E-680C-42BC-926B-14D451795774}"/>
              </a:ext>
            </a:extLst>
          </p:cNvPr>
          <p:cNvSpPr>
            <a:spLocks noGrp="1"/>
          </p:cNvSpPr>
          <p:nvPr>
            <p:ph type="title"/>
          </p:nvPr>
        </p:nvSpPr>
        <p:spPr/>
        <p:txBody>
          <a:bodyPr/>
          <a:lstStyle/>
          <a:p>
            <a:r>
              <a:rPr lang="en-US" dirty="0"/>
              <a:t>Stack Conditions</a:t>
            </a:r>
          </a:p>
        </p:txBody>
      </p:sp>
      <p:sp>
        <p:nvSpPr>
          <p:cNvPr id="3" name="Content Placeholder 2">
            <a:extLst>
              <a:ext uri="{FF2B5EF4-FFF2-40B4-BE49-F238E27FC236}">
                <a16:creationId xmlns:a16="http://schemas.microsoft.com/office/drawing/2014/main" id="{1DDF8158-DB93-4C9C-908E-F260F3CED5C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C920EA19-487D-48A3-876D-ECAF41204374}"/>
              </a:ext>
            </a:extLst>
          </p:cNvPr>
          <p:cNvSpPr>
            <a:spLocks noGrp="1"/>
          </p:cNvSpPr>
          <p:nvPr>
            <p:ph type="sldNum" sz="quarter" idx="12"/>
          </p:nvPr>
        </p:nvSpPr>
        <p:spPr/>
        <p:txBody>
          <a:bodyPr/>
          <a:lstStyle/>
          <a:p>
            <a:fld id="{0FF54DE5-C571-48E8-A5BC-B369434E2F44}" type="slidenum">
              <a:rPr lang="en-US" smtClean="0"/>
              <a:t>31</a:t>
            </a:fld>
            <a:endParaRPr lang="en-US" dirty="0"/>
          </a:p>
        </p:txBody>
      </p:sp>
      <p:pic>
        <p:nvPicPr>
          <p:cNvPr id="5" name="Picture 4">
            <a:extLst>
              <a:ext uri="{FF2B5EF4-FFF2-40B4-BE49-F238E27FC236}">
                <a16:creationId xmlns:a16="http://schemas.microsoft.com/office/drawing/2014/main" id="{294F0F44-B46B-4D62-A5D0-6BC412B14E20}"/>
              </a:ext>
            </a:extLst>
          </p:cNvPr>
          <p:cNvPicPr>
            <a:picLocks noChangeAspect="1"/>
          </p:cNvPicPr>
          <p:nvPr/>
        </p:nvPicPr>
        <p:blipFill>
          <a:blip r:embed="rId2"/>
          <a:stretch>
            <a:fillRect/>
          </a:stretch>
        </p:blipFill>
        <p:spPr>
          <a:xfrm>
            <a:off x="2400475" y="1681556"/>
            <a:ext cx="7091678" cy="4274628"/>
          </a:xfrm>
          <a:prstGeom prst="rect">
            <a:avLst/>
          </a:prstGeom>
        </p:spPr>
      </p:pic>
    </p:spTree>
    <p:extLst>
      <p:ext uri="{BB962C8B-B14F-4D97-AF65-F5344CB8AC3E}">
        <p14:creationId xmlns:p14="http://schemas.microsoft.com/office/powerpoint/2010/main" val="12260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583B-3AC3-47A4-A37F-E92C105E192E}"/>
              </a:ext>
            </a:extLst>
          </p:cNvPr>
          <p:cNvSpPr>
            <a:spLocks noGrp="1"/>
          </p:cNvSpPr>
          <p:nvPr>
            <p:ph type="title"/>
          </p:nvPr>
        </p:nvSpPr>
        <p:spPr/>
        <p:txBody>
          <a:bodyPr/>
          <a:lstStyle/>
          <a:p>
            <a:r>
              <a:rPr lang="en-US" dirty="0"/>
              <a:t>PUSH Operation</a:t>
            </a:r>
          </a:p>
        </p:txBody>
      </p:sp>
      <p:sp>
        <p:nvSpPr>
          <p:cNvPr id="3" name="Content Placeholder 2">
            <a:extLst>
              <a:ext uri="{FF2B5EF4-FFF2-40B4-BE49-F238E27FC236}">
                <a16:creationId xmlns:a16="http://schemas.microsoft.com/office/drawing/2014/main" id="{E4BF8A3A-D503-45C0-B96E-A098D89B2FD2}"/>
              </a:ext>
            </a:extLst>
          </p:cNvPr>
          <p:cNvSpPr>
            <a:spLocks noGrp="1"/>
          </p:cNvSpPr>
          <p:nvPr>
            <p:ph idx="1"/>
          </p:nvPr>
        </p:nvSpPr>
        <p:spPr/>
        <p:txBody>
          <a:bodyPr/>
          <a:lstStyle/>
          <a:p>
            <a:r>
              <a:rPr lang="en-US" dirty="0"/>
              <a:t>The process of adding one element or item to the stack is represented by an operation called as the PUSH operation.</a:t>
            </a:r>
          </a:p>
          <a:p>
            <a:r>
              <a:rPr lang="en-US" dirty="0"/>
              <a:t>The new element is added at the topmost position of the stack</a:t>
            </a:r>
          </a:p>
          <a:p>
            <a:r>
              <a:rPr lang="en-US" dirty="0"/>
              <a:t>ALGORITHM: </a:t>
            </a:r>
            <a:br>
              <a:rPr lang="en-US" dirty="0"/>
            </a:br>
            <a:r>
              <a:rPr lang="en-US" dirty="0"/>
              <a:t>PUSH (STACK, TOP, SIZE, ITEM) STACK is the array with N elements. TOP is the pointer to the top of the element of the array. ITEM to be inserted. </a:t>
            </a:r>
            <a:br>
              <a:rPr lang="en-US" dirty="0"/>
            </a:br>
            <a:r>
              <a:rPr lang="en-US" dirty="0"/>
              <a:t>Step 1: if TOP = N then 	[Check Overflow] </a:t>
            </a:r>
            <a:br>
              <a:rPr lang="en-US" dirty="0"/>
            </a:br>
            <a:r>
              <a:rPr lang="en-US" dirty="0"/>
              <a:t>		PRINT “ STACK is Full or Overflow” </a:t>
            </a:r>
            <a:br>
              <a:rPr lang="en-US" dirty="0"/>
            </a:br>
            <a:r>
              <a:rPr lang="en-US" dirty="0"/>
              <a:t>		Exit </a:t>
            </a:r>
            <a:br>
              <a:rPr lang="en-US" dirty="0"/>
            </a:br>
            <a:r>
              <a:rPr lang="en-US" dirty="0"/>
              <a:t>	[End if] </a:t>
            </a:r>
            <a:br>
              <a:rPr lang="en-US" dirty="0"/>
            </a:br>
            <a:r>
              <a:rPr lang="en-US" dirty="0"/>
              <a:t>Step 2: TOP = TOP + 1 	[Increment the TOP] </a:t>
            </a:r>
            <a:br>
              <a:rPr lang="en-US" dirty="0"/>
            </a:br>
            <a:r>
              <a:rPr lang="en-US" dirty="0"/>
              <a:t>Step 3: STACK[TOP] = ITEM 	[Insert the ITEM] </a:t>
            </a:r>
            <a:br>
              <a:rPr lang="en-US" dirty="0"/>
            </a:br>
            <a:r>
              <a:rPr lang="en-US" dirty="0"/>
              <a:t>Step 4: Return</a:t>
            </a:r>
          </a:p>
        </p:txBody>
      </p:sp>
      <p:sp>
        <p:nvSpPr>
          <p:cNvPr id="4" name="Slide Number Placeholder 3">
            <a:extLst>
              <a:ext uri="{FF2B5EF4-FFF2-40B4-BE49-F238E27FC236}">
                <a16:creationId xmlns:a16="http://schemas.microsoft.com/office/drawing/2014/main" id="{21DD6CBF-7B55-4276-A7C7-EBA34D1EDA9B}"/>
              </a:ext>
            </a:extLst>
          </p:cNvPr>
          <p:cNvSpPr>
            <a:spLocks noGrp="1"/>
          </p:cNvSpPr>
          <p:nvPr>
            <p:ph type="sldNum" sz="quarter" idx="12"/>
          </p:nvPr>
        </p:nvSpPr>
        <p:spPr/>
        <p:txBody>
          <a:bodyPr/>
          <a:lstStyle/>
          <a:p>
            <a:fld id="{0FF54DE5-C571-48E8-A5BC-B369434E2F44}" type="slidenum">
              <a:rPr lang="en-US" smtClean="0"/>
              <a:t>32</a:t>
            </a:fld>
            <a:endParaRPr lang="en-US" dirty="0"/>
          </a:p>
        </p:txBody>
      </p:sp>
      <p:pic>
        <p:nvPicPr>
          <p:cNvPr id="5" name="Picture 4">
            <a:extLst>
              <a:ext uri="{FF2B5EF4-FFF2-40B4-BE49-F238E27FC236}">
                <a16:creationId xmlns:a16="http://schemas.microsoft.com/office/drawing/2014/main" id="{7E6E172A-7CEE-42D6-9EE3-C81AE7A28928}"/>
              </a:ext>
            </a:extLst>
          </p:cNvPr>
          <p:cNvPicPr>
            <a:picLocks noChangeAspect="1"/>
          </p:cNvPicPr>
          <p:nvPr/>
        </p:nvPicPr>
        <p:blipFill>
          <a:blip r:embed="rId2"/>
          <a:stretch>
            <a:fillRect/>
          </a:stretch>
        </p:blipFill>
        <p:spPr>
          <a:xfrm>
            <a:off x="7067311" y="3886200"/>
            <a:ext cx="3821599" cy="1984050"/>
          </a:xfrm>
          <a:prstGeom prst="rect">
            <a:avLst/>
          </a:prstGeom>
        </p:spPr>
      </p:pic>
    </p:spTree>
    <p:extLst>
      <p:ext uri="{BB962C8B-B14F-4D97-AF65-F5344CB8AC3E}">
        <p14:creationId xmlns:p14="http://schemas.microsoft.com/office/powerpoint/2010/main" val="220305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0460-4E97-46BB-9BCF-CB178BC67EF2}"/>
              </a:ext>
            </a:extLst>
          </p:cNvPr>
          <p:cNvSpPr>
            <a:spLocks noGrp="1"/>
          </p:cNvSpPr>
          <p:nvPr>
            <p:ph type="title"/>
          </p:nvPr>
        </p:nvSpPr>
        <p:spPr/>
        <p:txBody>
          <a:bodyPr/>
          <a:lstStyle/>
          <a:p>
            <a:r>
              <a:rPr lang="en-US" dirty="0"/>
              <a:t>POP Operation</a:t>
            </a:r>
          </a:p>
        </p:txBody>
      </p:sp>
      <p:sp>
        <p:nvSpPr>
          <p:cNvPr id="3" name="Content Placeholder 2">
            <a:extLst>
              <a:ext uri="{FF2B5EF4-FFF2-40B4-BE49-F238E27FC236}">
                <a16:creationId xmlns:a16="http://schemas.microsoft.com/office/drawing/2014/main" id="{569316E7-5485-46B8-8480-225A40EDB4FB}"/>
              </a:ext>
            </a:extLst>
          </p:cNvPr>
          <p:cNvSpPr>
            <a:spLocks noGrp="1"/>
          </p:cNvSpPr>
          <p:nvPr>
            <p:ph idx="1"/>
          </p:nvPr>
        </p:nvSpPr>
        <p:spPr/>
        <p:txBody>
          <a:bodyPr/>
          <a:lstStyle/>
          <a:p>
            <a:r>
              <a:rPr lang="en-US" dirty="0"/>
              <a:t>The process of deleting one element or item from the stack is represented by an operation called as the POP operation.</a:t>
            </a:r>
          </a:p>
          <a:p>
            <a:r>
              <a:rPr lang="en-US" dirty="0"/>
              <a:t>When elements are removed continuously from a stack, it shrinks at same end i.e., top.</a:t>
            </a:r>
          </a:p>
          <a:p>
            <a:r>
              <a:rPr lang="en-US" dirty="0"/>
              <a:t>ALGORITHM: POP (STACK, TOP, ITEM) STACK is the array with N elements. TOP is the pointer to the top of the element of the array. ITEM to be inserted. </a:t>
            </a:r>
            <a:br>
              <a:rPr lang="en-US" dirty="0"/>
            </a:br>
            <a:r>
              <a:rPr lang="en-US" dirty="0"/>
              <a:t>Step 1: if TOP = 0 then [Check Underflow] </a:t>
            </a:r>
            <a:br>
              <a:rPr lang="en-US" dirty="0"/>
            </a:br>
            <a:r>
              <a:rPr lang="en-US" dirty="0"/>
              <a:t>		PRINT “ STACK is Empty or Underflow” </a:t>
            </a:r>
            <a:br>
              <a:rPr lang="en-US" dirty="0"/>
            </a:br>
            <a:r>
              <a:rPr lang="en-US" dirty="0"/>
              <a:t>		Exit </a:t>
            </a:r>
            <a:br>
              <a:rPr lang="en-US" dirty="0"/>
            </a:br>
            <a:r>
              <a:rPr lang="en-US" dirty="0"/>
              <a:t>	  [End if] </a:t>
            </a:r>
            <a:br>
              <a:rPr lang="en-US" dirty="0"/>
            </a:br>
            <a:r>
              <a:rPr lang="en-US" dirty="0"/>
              <a:t>Step 2: ITEM = STACK[TOP] [copy the TOP Element] </a:t>
            </a:r>
            <a:br>
              <a:rPr lang="en-US" dirty="0"/>
            </a:br>
            <a:r>
              <a:rPr lang="en-US" dirty="0"/>
              <a:t>Step 3: TOP = TOP - 1 [Decrement the TOP] </a:t>
            </a:r>
            <a:br>
              <a:rPr lang="en-US" dirty="0"/>
            </a:br>
            <a:r>
              <a:rPr lang="en-US" dirty="0"/>
              <a:t>Step 4: Return</a:t>
            </a:r>
          </a:p>
        </p:txBody>
      </p:sp>
      <p:sp>
        <p:nvSpPr>
          <p:cNvPr id="4" name="Slide Number Placeholder 3">
            <a:extLst>
              <a:ext uri="{FF2B5EF4-FFF2-40B4-BE49-F238E27FC236}">
                <a16:creationId xmlns:a16="http://schemas.microsoft.com/office/drawing/2014/main" id="{B08F9CAA-27B4-4FE1-920B-A145847A1444}"/>
              </a:ext>
            </a:extLst>
          </p:cNvPr>
          <p:cNvSpPr>
            <a:spLocks noGrp="1"/>
          </p:cNvSpPr>
          <p:nvPr>
            <p:ph type="sldNum" sz="quarter" idx="12"/>
          </p:nvPr>
        </p:nvSpPr>
        <p:spPr/>
        <p:txBody>
          <a:bodyPr/>
          <a:lstStyle/>
          <a:p>
            <a:fld id="{0FF54DE5-C571-48E8-A5BC-B369434E2F44}" type="slidenum">
              <a:rPr lang="en-US" smtClean="0"/>
              <a:t>33</a:t>
            </a:fld>
            <a:endParaRPr lang="en-US" dirty="0"/>
          </a:p>
        </p:txBody>
      </p:sp>
      <p:pic>
        <p:nvPicPr>
          <p:cNvPr id="5" name="Picture 4">
            <a:extLst>
              <a:ext uri="{FF2B5EF4-FFF2-40B4-BE49-F238E27FC236}">
                <a16:creationId xmlns:a16="http://schemas.microsoft.com/office/drawing/2014/main" id="{A1C4EAD6-A5CA-4631-B3C3-FD29AF356389}"/>
              </a:ext>
            </a:extLst>
          </p:cNvPr>
          <p:cNvPicPr>
            <a:picLocks noChangeAspect="1"/>
          </p:cNvPicPr>
          <p:nvPr/>
        </p:nvPicPr>
        <p:blipFill>
          <a:blip r:embed="rId2"/>
          <a:stretch>
            <a:fillRect/>
          </a:stretch>
        </p:blipFill>
        <p:spPr>
          <a:xfrm>
            <a:off x="7488048" y="4206876"/>
            <a:ext cx="3597534" cy="1371600"/>
          </a:xfrm>
          <a:prstGeom prst="rect">
            <a:avLst/>
          </a:prstGeom>
        </p:spPr>
      </p:pic>
    </p:spTree>
    <p:extLst>
      <p:ext uri="{BB962C8B-B14F-4D97-AF65-F5344CB8AC3E}">
        <p14:creationId xmlns:p14="http://schemas.microsoft.com/office/powerpoint/2010/main" val="7146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20A3B-2894-4EC6-93C0-78CA49E724F4}"/>
              </a:ext>
            </a:extLst>
          </p:cNvPr>
          <p:cNvSpPr>
            <a:spLocks noGrp="1"/>
          </p:cNvSpPr>
          <p:nvPr>
            <p:ph type="title"/>
          </p:nvPr>
        </p:nvSpPr>
        <p:spPr/>
        <p:txBody>
          <a:bodyPr/>
          <a:lstStyle/>
          <a:p>
            <a:r>
              <a:rPr lang="en-US" dirty="0"/>
              <a:t>PEEK Operation</a:t>
            </a:r>
          </a:p>
        </p:txBody>
      </p:sp>
      <p:sp>
        <p:nvSpPr>
          <p:cNvPr id="3" name="Content Placeholder 2">
            <a:extLst>
              <a:ext uri="{FF2B5EF4-FFF2-40B4-BE49-F238E27FC236}">
                <a16:creationId xmlns:a16="http://schemas.microsoft.com/office/drawing/2014/main" id="{21DE5E09-CD25-4C13-B6F2-C8F0011F6D32}"/>
              </a:ext>
            </a:extLst>
          </p:cNvPr>
          <p:cNvSpPr>
            <a:spLocks noGrp="1"/>
          </p:cNvSpPr>
          <p:nvPr>
            <p:ph idx="1"/>
          </p:nvPr>
        </p:nvSpPr>
        <p:spPr/>
        <p:txBody>
          <a:bodyPr/>
          <a:lstStyle/>
          <a:p>
            <a:r>
              <a:rPr lang="en-US" dirty="0"/>
              <a:t>The process of returning the top item from the stack but does not remove it called as the POP operation.</a:t>
            </a:r>
          </a:p>
          <a:p>
            <a:r>
              <a:rPr lang="en-US" dirty="0"/>
              <a:t>ALGORITHM: PEEK (STACK, TOP) STACK is the array with N elements. TOP is the pointer to the top of the element of the array. </a:t>
            </a:r>
            <a:br>
              <a:rPr lang="en-US" dirty="0"/>
            </a:br>
            <a:r>
              <a:rPr lang="en-US" dirty="0"/>
              <a:t>Step 1: if TOP = NULL then [Check Underflow] </a:t>
            </a:r>
            <a:br>
              <a:rPr lang="en-US" dirty="0"/>
            </a:br>
            <a:r>
              <a:rPr lang="en-US" dirty="0"/>
              <a:t>		PRINT “ STACK is Empty or Underflow” </a:t>
            </a:r>
            <a:br>
              <a:rPr lang="en-US" dirty="0"/>
            </a:br>
            <a:r>
              <a:rPr lang="en-US" dirty="0"/>
              <a:t>		Exit </a:t>
            </a:r>
            <a:br>
              <a:rPr lang="en-US" dirty="0"/>
            </a:br>
            <a:r>
              <a:rPr lang="en-US" dirty="0"/>
              <a:t>	  [End if] </a:t>
            </a:r>
            <a:br>
              <a:rPr lang="en-US" dirty="0"/>
            </a:br>
            <a:r>
              <a:rPr lang="en-US" dirty="0"/>
              <a:t>Step 2: Return (STACK[TOP] [Return the top element of the stack] </a:t>
            </a:r>
            <a:br>
              <a:rPr lang="en-US" dirty="0"/>
            </a:br>
            <a:r>
              <a:rPr lang="en-US" dirty="0"/>
              <a:t>Step 3:Exit</a:t>
            </a:r>
          </a:p>
        </p:txBody>
      </p:sp>
      <p:sp>
        <p:nvSpPr>
          <p:cNvPr id="4" name="Slide Number Placeholder 3">
            <a:extLst>
              <a:ext uri="{FF2B5EF4-FFF2-40B4-BE49-F238E27FC236}">
                <a16:creationId xmlns:a16="http://schemas.microsoft.com/office/drawing/2014/main" id="{8A774219-6CA8-418B-94BE-71BA919E02A6}"/>
              </a:ext>
            </a:extLst>
          </p:cNvPr>
          <p:cNvSpPr>
            <a:spLocks noGrp="1"/>
          </p:cNvSpPr>
          <p:nvPr>
            <p:ph type="sldNum" sz="quarter" idx="12"/>
          </p:nvPr>
        </p:nvSpPr>
        <p:spPr/>
        <p:txBody>
          <a:bodyPr/>
          <a:lstStyle/>
          <a:p>
            <a:fld id="{0FF54DE5-C571-48E8-A5BC-B369434E2F44}" type="slidenum">
              <a:rPr lang="en-US" smtClean="0"/>
              <a:t>34</a:t>
            </a:fld>
            <a:endParaRPr lang="en-US" dirty="0"/>
          </a:p>
        </p:txBody>
      </p:sp>
    </p:spTree>
    <p:extLst>
      <p:ext uri="{BB962C8B-B14F-4D97-AF65-F5344CB8AC3E}">
        <p14:creationId xmlns:p14="http://schemas.microsoft.com/office/powerpoint/2010/main" val="398563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E143-ED83-4DDC-A9AC-657E2FD307F9}"/>
              </a:ext>
            </a:extLst>
          </p:cNvPr>
          <p:cNvSpPr>
            <a:spLocks noGrp="1"/>
          </p:cNvSpPr>
          <p:nvPr>
            <p:ph type="title"/>
          </p:nvPr>
        </p:nvSpPr>
        <p:spPr/>
        <p:txBody>
          <a:bodyPr/>
          <a:lstStyle/>
          <a:p>
            <a:r>
              <a:rPr lang="en-US" dirty="0"/>
              <a:t>Application of Stacks</a:t>
            </a:r>
          </a:p>
        </p:txBody>
      </p:sp>
      <p:sp>
        <p:nvSpPr>
          <p:cNvPr id="3" name="Content Placeholder 2">
            <a:extLst>
              <a:ext uri="{FF2B5EF4-FFF2-40B4-BE49-F238E27FC236}">
                <a16:creationId xmlns:a16="http://schemas.microsoft.com/office/drawing/2014/main" id="{A264CDEB-208C-4336-AE00-D093E83C5CFD}"/>
              </a:ext>
            </a:extLst>
          </p:cNvPr>
          <p:cNvSpPr>
            <a:spLocks noGrp="1"/>
          </p:cNvSpPr>
          <p:nvPr>
            <p:ph idx="1"/>
          </p:nvPr>
        </p:nvSpPr>
        <p:spPr/>
        <p:txBody>
          <a:bodyPr>
            <a:normAutofit fontScale="92500" lnSpcReduction="20000"/>
          </a:bodyPr>
          <a:lstStyle/>
          <a:p>
            <a:r>
              <a:rPr lang="en-US" dirty="0"/>
              <a:t>It is used to reverse a word. You push a given word to stack – letter by letter and then pop letter from the stack. </a:t>
            </a:r>
          </a:p>
          <a:p>
            <a:r>
              <a:rPr lang="en-US" dirty="0"/>
              <a:t>“Undo” mechanism in text editor. </a:t>
            </a:r>
          </a:p>
          <a:p>
            <a:r>
              <a:rPr lang="en-US" dirty="0"/>
              <a:t>Backtracking: This is a process when you need to access the most recent data element in a series of elements. Once you reach a dead end, you must backtrack. </a:t>
            </a:r>
          </a:p>
          <a:p>
            <a:r>
              <a:rPr lang="en-US" dirty="0"/>
              <a:t>Language Processing: Compiler’ syntax check for matching braces in implemented by using stack. </a:t>
            </a:r>
          </a:p>
          <a:p>
            <a:r>
              <a:rPr lang="en-US" dirty="0"/>
              <a:t>Conversion of decimal number to binary. </a:t>
            </a:r>
          </a:p>
          <a:p>
            <a:r>
              <a:rPr lang="en-US" dirty="0"/>
              <a:t>To solve tower of Hanoi. </a:t>
            </a:r>
          </a:p>
          <a:p>
            <a:r>
              <a:rPr lang="en-US" dirty="0"/>
              <a:t>Conversion of infix expression into prefix and postfix. </a:t>
            </a:r>
          </a:p>
          <a:p>
            <a:r>
              <a:rPr lang="en-US" dirty="0"/>
              <a:t>Quick sort </a:t>
            </a:r>
          </a:p>
          <a:p>
            <a:r>
              <a:rPr lang="en-US" dirty="0"/>
              <a:t>Runtime memory management.</a:t>
            </a:r>
          </a:p>
        </p:txBody>
      </p:sp>
      <p:sp>
        <p:nvSpPr>
          <p:cNvPr id="4" name="Slide Number Placeholder 3">
            <a:extLst>
              <a:ext uri="{FF2B5EF4-FFF2-40B4-BE49-F238E27FC236}">
                <a16:creationId xmlns:a16="http://schemas.microsoft.com/office/drawing/2014/main" id="{00CCF886-A852-40B0-98AB-88A14405D0A2}"/>
              </a:ext>
            </a:extLst>
          </p:cNvPr>
          <p:cNvSpPr>
            <a:spLocks noGrp="1"/>
          </p:cNvSpPr>
          <p:nvPr>
            <p:ph type="sldNum" sz="quarter" idx="12"/>
          </p:nvPr>
        </p:nvSpPr>
        <p:spPr/>
        <p:txBody>
          <a:bodyPr/>
          <a:lstStyle/>
          <a:p>
            <a:fld id="{0FF54DE5-C571-48E8-A5BC-B369434E2F44}" type="slidenum">
              <a:rPr lang="en-US" smtClean="0"/>
              <a:t>35</a:t>
            </a:fld>
            <a:endParaRPr lang="en-US" dirty="0"/>
          </a:p>
        </p:txBody>
      </p:sp>
    </p:spTree>
    <p:extLst>
      <p:ext uri="{BB962C8B-B14F-4D97-AF65-F5344CB8AC3E}">
        <p14:creationId xmlns:p14="http://schemas.microsoft.com/office/powerpoint/2010/main" val="17780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1EFE-65DE-4DCE-9834-64A0EF48C2E6}"/>
              </a:ext>
            </a:extLst>
          </p:cNvPr>
          <p:cNvSpPr>
            <a:spLocks noGrp="1"/>
          </p:cNvSpPr>
          <p:nvPr>
            <p:ph type="title"/>
          </p:nvPr>
        </p:nvSpPr>
        <p:spPr/>
        <p:txBody>
          <a:bodyPr/>
          <a:lstStyle/>
          <a:p>
            <a:r>
              <a:rPr lang="en-US" dirty="0"/>
              <a:t>Arithmetic Expression</a:t>
            </a:r>
          </a:p>
        </p:txBody>
      </p:sp>
      <p:sp>
        <p:nvSpPr>
          <p:cNvPr id="3" name="Content Placeholder 2">
            <a:extLst>
              <a:ext uri="{FF2B5EF4-FFF2-40B4-BE49-F238E27FC236}">
                <a16:creationId xmlns:a16="http://schemas.microsoft.com/office/drawing/2014/main" id="{3A5D3928-AADC-4825-AE94-2EB7C1313F72}"/>
              </a:ext>
            </a:extLst>
          </p:cNvPr>
          <p:cNvSpPr>
            <a:spLocks noGrp="1"/>
          </p:cNvSpPr>
          <p:nvPr>
            <p:ph idx="1"/>
          </p:nvPr>
        </p:nvSpPr>
        <p:spPr/>
        <p:txBody>
          <a:bodyPr/>
          <a:lstStyle/>
          <a:p>
            <a:r>
              <a:rPr lang="en-US" dirty="0"/>
              <a:t>An expression is a combination of operands and operators that after evaluation results in a single value. </a:t>
            </a:r>
          </a:p>
          <a:p>
            <a:r>
              <a:rPr lang="en-US" dirty="0"/>
              <a:t>Operand consists of constants and variables. </a:t>
            </a:r>
          </a:p>
          <a:p>
            <a:r>
              <a:rPr lang="en-US" dirty="0"/>
              <a:t>Operators consists of {, +, -, *, /, ), ] etc. </a:t>
            </a:r>
          </a:p>
          <a:p>
            <a:r>
              <a:rPr lang="en-US" dirty="0"/>
              <a:t>Expression can be Infix Expression: If an operator is in between two operands, it is called infix expression. </a:t>
            </a:r>
          </a:p>
          <a:p>
            <a:r>
              <a:rPr lang="en-US" dirty="0"/>
              <a:t>Example: a + b, where a and b are operands and + is an operator. Postfix Expression: If an operator follows the two operands, it is called postfix expression. </a:t>
            </a:r>
          </a:p>
          <a:p>
            <a:r>
              <a:rPr lang="en-US" dirty="0"/>
              <a:t>Example: ab + Prefix Expression: an operator precedes the two operands, it is called prefix expression. </a:t>
            </a:r>
          </a:p>
          <a:p>
            <a:r>
              <a:rPr lang="en-US" dirty="0"/>
              <a:t>Example: +ab</a:t>
            </a:r>
          </a:p>
        </p:txBody>
      </p:sp>
      <p:sp>
        <p:nvSpPr>
          <p:cNvPr id="4" name="Slide Number Placeholder 3">
            <a:extLst>
              <a:ext uri="{FF2B5EF4-FFF2-40B4-BE49-F238E27FC236}">
                <a16:creationId xmlns:a16="http://schemas.microsoft.com/office/drawing/2014/main" id="{D03EF1A7-54D6-4608-860A-6DB32EE3FE5F}"/>
              </a:ext>
            </a:extLst>
          </p:cNvPr>
          <p:cNvSpPr>
            <a:spLocks noGrp="1"/>
          </p:cNvSpPr>
          <p:nvPr>
            <p:ph type="sldNum" sz="quarter" idx="12"/>
          </p:nvPr>
        </p:nvSpPr>
        <p:spPr/>
        <p:txBody>
          <a:bodyPr/>
          <a:lstStyle/>
          <a:p>
            <a:fld id="{0FF54DE5-C571-48E8-A5BC-B369434E2F44}" type="slidenum">
              <a:rPr lang="en-US" smtClean="0"/>
              <a:t>36</a:t>
            </a:fld>
            <a:endParaRPr lang="en-US" dirty="0"/>
          </a:p>
        </p:txBody>
      </p:sp>
    </p:spTree>
    <p:extLst>
      <p:ext uri="{BB962C8B-B14F-4D97-AF65-F5344CB8AC3E}">
        <p14:creationId xmlns:p14="http://schemas.microsoft.com/office/powerpoint/2010/main" val="365242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756D0A-55D8-40B7-97D4-FB505549902A}"/>
              </a:ext>
            </a:extLst>
          </p:cNvPr>
          <p:cNvPicPr>
            <a:picLocks noChangeAspect="1"/>
          </p:cNvPicPr>
          <p:nvPr/>
        </p:nvPicPr>
        <p:blipFill>
          <a:blip r:embed="rId2"/>
          <a:stretch>
            <a:fillRect/>
          </a:stretch>
        </p:blipFill>
        <p:spPr>
          <a:xfrm>
            <a:off x="2825241" y="1604258"/>
            <a:ext cx="6234870" cy="4660017"/>
          </a:xfrm>
          <a:prstGeom prst="rect">
            <a:avLst/>
          </a:prstGeom>
        </p:spPr>
      </p:pic>
      <p:sp>
        <p:nvSpPr>
          <p:cNvPr id="2" name="Title 1">
            <a:extLst>
              <a:ext uri="{FF2B5EF4-FFF2-40B4-BE49-F238E27FC236}">
                <a16:creationId xmlns:a16="http://schemas.microsoft.com/office/drawing/2014/main" id="{EC0C4979-15AB-4EFD-A0C9-CE63049CB93F}"/>
              </a:ext>
            </a:extLst>
          </p:cNvPr>
          <p:cNvSpPr>
            <a:spLocks noGrp="1"/>
          </p:cNvSpPr>
          <p:nvPr>
            <p:ph type="title"/>
          </p:nvPr>
        </p:nvSpPr>
        <p:spPr/>
        <p:txBody>
          <a:bodyPr/>
          <a:lstStyle/>
          <a:p>
            <a:r>
              <a:rPr lang="en-US" dirty="0"/>
              <a:t>Arithmetic Expression</a:t>
            </a:r>
          </a:p>
        </p:txBody>
      </p:sp>
      <p:sp>
        <p:nvSpPr>
          <p:cNvPr id="3" name="Content Placeholder 2">
            <a:extLst>
              <a:ext uri="{FF2B5EF4-FFF2-40B4-BE49-F238E27FC236}">
                <a16:creationId xmlns:a16="http://schemas.microsoft.com/office/drawing/2014/main" id="{852691C0-C186-4B7E-8079-E2BAF4F0352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12D978B-4A60-4A4E-8DBB-D53E0A60FAE9}"/>
              </a:ext>
            </a:extLst>
          </p:cNvPr>
          <p:cNvSpPr>
            <a:spLocks noGrp="1"/>
          </p:cNvSpPr>
          <p:nvPr>
            <p:ph type="sldNum" sz="quarter" idx="12"/>
          </p:nvPr>
        </p:nvSpPr>
        <p:spPr/>
        <p:txBody>
          <a:bodyPr/>
          <a:lstStyle/>
          <a:p>
            <a:fld id="{0FF54DE5-C571-48E8-A5BC-B369434E2F44}" type="slidenum">
              <a:rPr lang="en-US" smtClean="0"/>
              <a:t>37</a:t>
            </a:fld>
            <a:endParaRPr lang="en-US" dirty="0"/>
          </a:p>
        </p:txBody>
      </p:sp>
    </p:spTree>
    <p:extLst>
      <p:ext uri="{BB962C8B-B14F-4D97-AF65-F5344CB8AC3E}">
        <p14:creationId xmlns:p14="http://schemas.microsoft.com/office/powerpoint/2010/main" val="35016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CA31-BF45-45E2-AD11-8A7A13BC60C4}"/>
              </a:ext>
            </a:extLst>
          </p:cNvPr>
          <p:cNvSpPr>
            <a:spLocks noGrp="1"/>
          </p:cNvSpPr>
          <p:nvPr>
            <p:ph type="title"/>
          </p:nvPr>
        </p:nvSpPr>
        <p:spPr/>
        <p:txBody>
          <a:bodyPr/>
          <a:lstStyle/>
          <a:p>
            <a:r>
              <a:rPr lang="en-US" dirty="0"/>
              <a:t>Queue</a:t>
            </a:r>
          </a:p>
        </p:txBody>
      </p:sp>
      <p:sp>
        <p:nvSpPr>
          <p:cNvPr id="3" name="Content Placeholder 2">
            <a:extLst>
              <a:ext uri="{FF2B5EF4-FFF2-40B4-BE49-F238E27FC236}">
                <a16:creationId xmlns:a16="http://schemas.microsoft.com/office/drawing/2014/main" id="{95CBD828-F6AE-4C58-970E-4A4273D85189}"/>
              </a:ext>
            </a:extLst>
          </p:cNvPr>
          <p:cNvSpPr>
            <a:spLocks noGrp="1"/>
          </p:cNvSpPr>
          <p:nvPr>
            <p:ph idx="1"/>
          </p:nvPr>
        </p:nvSpPr>
        <p:spPr/>
        <p:txBody>
          <a:bodyPr/>
          <a:lstStyle/>
          <a:p>
            <a:r>
              <a:rPr lang="en-US" dirty="0"/>
              <a:t>A queue is an ordered collection of items where an item is inserted at one end called the “rear” and an existing item is removed at the other end, called the “front”. </a:t>
            </a:r>
          </a:p>
          <a:p>
            <a:r>
              <a:rPr lang="en-US" dirty="0"/>
              <a:t>Queue is also called as FIFO list i.e. First-In </a:t>
            </a:r>
            <a:r>
              <a:rPr lang="en-US" dirty="0" err="1"/>
              <a:t>FirstOut</a:t>
            </a:r>
            <a:r>
              <a:rPr lang="en-US" dirty="0"/>
              <a:t>. </a:t>
            </a:r>
          </a:p>
          <a:p>
            <a:r>
              <a:rPr lang="en-US" dirty="0"/>
              <a:t>In the queue only two operations are allowed enqueue and dequeue. </a:t>
            </a:r>
          </a:p>
          <a:p>
            <a:r>
              <a:rPr lang="en-US" dirty="0"/>
              <a:t>Enqueue means to insert an item into back of the queue. </a:t>
            </a:r>
          </a:p>
          <a:p>
            <a:r>
              <a:rPr lang="en-US" dirty="0"/>
              <a:t>Dequeue means removing the front item. The people standing in a railway reservation row are an example of queue.</a:t>
            </a:r>
          </a:p>
          <a:p>
            <a:r>
              <a:rPr lang="en-US" dirty="0"/>
              <a:t>The queue can be implemented into two ways: </a:t>
            </a:r>
          </a:p>
          <a:p>
            <a:pPr lvl="1"/>
            <a:r>
              <a:rPr lang="en-US" dirty="0"/>
              <a:t>Using arrays (Static implementation) </a:t>
            </a:r>
          </a:p>
          <a:p>
            <a:pPr lvl="1"/>
            <a:r>
              <a:rPr lang="en-US" dirty="0"/>
              <a:t>Using pointer (Dynamic implementation)</a:t>
            </a:r>
          </a:p>
        </p:txBody>
      </p:sp>
      <p:sp>
        <p:nvSpPr>
          <p:cNvPr id="4" name="Slide Number Placeholder 3">
            <a:extLst>
              <a:ext uri="{FF2B5EF4-FFF2-40B4-BE49-F238E27FC236}">
                <a16:creationId xmlns:a16="http://schemas.microsoft.com/office/drawing/2014/main" id="{F8D9D27E-4978-4439-851F-383AA94695E1}"/>
              </a:ext>
            </a:extLst>
          </p:cNvPr>
          <p:cNvSpPr>
            <a:spLocks noGrp="1"/>
          </p:cNvSpPr>
          <p:nvPr>
            <p:ph type="sldNum" sz="quarter" idx="12"/>
          </p:nvPr>
        </p:nvSpPr>
        <p:spPr/>
        <p:txBody>
          <a:bodyPr/>
          <a:lstStyle/>
          <a:p>
            <a:fld id="{0FF54DE5-C571-48E8-A5BC-B369434E2F44}" type="slidenum">
              <a:rPr lang="en-US" smtClean="0"/>
              <a:t>38</a:t>
            </a:fld>
            <a:endParaRPr lang="en-US" dirty="0"/>
          </a:p>
        </p:txBody>
      </p:sp>
      <p:pic>
        <p:nvPicPr>
          <p:cNvPr id="5" name="Picture 4">
            <a:extLst>
              <a:ext uri="{FF2B5EF4-FFF2-40B4-BE49-F238E27FC236}">
                <a16:creationId xmlns:a16="http://schemas.microsoft.com/office/drawing/2014/main" id="{62B437A7-00D9-44FD-9CE0-DBAAE53617B9}"/>
              </a:ext>
            </a:extLst>
          </p:cNvPr>
          <p:cNvPicPr>
            <a:picLocks noChangeAspect="1"/>
          </p:cNvPicPr>
          <p:nvPr/>
        </p:nvPicPr>
        <p:blipFill>
          <a:blip r:embed="rId2"/>
          <a:stretch>
            <a:fillRect/>
          </a:stretch>
        </p:blipFill>
        <p:spPr>
          <a:xfrm>
            <a:off x="6813794" y="4459757"/>
            <a:ext cx="4885975" cy="1596085"/>
          </a:xfrm>
          <a:prstGeom prst="rect">
            <a:avLst/>
          </a:prstGeom>
        </p:spPr>
      </p:pic>
    </p:spTree>
    <p:extLst>
      <p:ext uri="{BB962C8B-B14F-4D97-AF65-F5344CB8AC3E}">
        <p14:creationId xmlns:p14="http://schemas.microsoft.com/office/powerpoint/2010/main" val="450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B8FF-A3DD-4C5C-8CFE-69158B41D087}"/>
              </a:ext>
            </a:extLst>
          </p:cNvPr>
          <p:cNvSpPr>
            <a:spLocks noGrp="1"/>
          </p:cNvSpPr>
          <p:nvPr>
            <p:ph type="title"/>
          </p:nvPr>
        </p:nvSpPr>
        <p:spPr/>
        <p:txBody>
          <a:bodyPr/>
          <a:lstStyle/>
          <a:p>
            <a:r>
              <a:rPr lang="en-US" dirty="0"/>
              <a:t>Types of Queues</a:t>
            </a:r>
          </a:p>
        </p:txBody>
      </p:sp>
      <p:sp>
        <p:nvSpPr>
          <p:cNvPr id="3" name="Content Placeholder 2">
            <a:extLst>
              <a:ext uri="{FF2B5EF4-FFF2-40B4-BE49-F238E27FC236}">
                <a16:creationId xmlns:a16="http://schemas.microsoft.com/office/drawing/2014/main" id="{1E24EB91-F509-4CD5-B7B0-0B4BC96ECDD6}"/>
              </a:ext>
            </a:extLst>
          </p:cNvPr>
          <p:cNvSpPr>
            <a:spLocks noGrp="1"/>
          </p:cNvSpPr>
          <p:nvPr>
            <p:ph idx="1"/>
          </p:nvPr>
        </p:nvSpPr>
        <p:spPr/>
        <p:txBody>
          <a:bodyPr/>
          <a:lstStyle/>
          <a:p>
            <a:endParaRPr lang="pt-BR" dirty="0"/>
          </a:p>
          <a:p>
            <a:r>
              <a:rPr lang="pt-BR" dirty="0"/>
              <a:t>Queue can be of four types: </a:t>
            </a:r>
          </a:p>
          <a:p>
            <a:pPr lvl="1"/>
            <a:r>
              <a:rPr lang="pt-BR" dirty="0"/>
              <a:t>Simple Queue </a:t>
            </a:r>
          </a:p>
          <a:p>
            <a:pPr lvl="1"/>
            <a:r>
              <a:rPr lang="pt-BR" dirty="0"/>
              <a:t>Circular Queue </a:t>
            </a:r>
          </a:p>
          <a:p>
            <a:pPr lvl="1"/>
            <a:r>
              <a:rPr lang="pt-BR" dirty="0"/>
              <a:t>Priority Queue </a:t>
            </a:r>
          </a:p>
          <a:p>
            <a:pPr lvl="1"/>
            <a:r>
              <a:rPr lang="pt-BR" dirty="0"/>
              <a:t>De-queue ( Double Ended Queue)</a:t>
            </a:r>
            <a:endParaRPr lang="en-US" dirty="0"/>
          </a:p>
        </p:txBody>
      </p:sp>
      <p:sp>
        <p:nvSpPr>
          <p:cNvPr id="4" name="Slide Number Placeholder 3">
            <a:extLst>
              <a:ext uri="{FF2B5EF4-FFF2-40B4-BE49-F238E27FC236}">
                <a16:creationId xmlns:a16="http://schemas.microsoft.com/office/drawing/2014/main" id="{C2D180A5-C013-4681-B0C6-5EFEF629DBE2}"/>
              </a:ext>
            </a:extLst>
          </p:cNvPr>
          <p:cNvSpPr>
            <a:spLocks noGrp="1"/>
          </p:cNvSpPr>
          <p:nvPr>
            <p:ph type="sldNum" sz="quarter" idx="12"/>
          </p:nvPr>
        </p:nvSpPr>
        <p:spPr/>
        <p:txBody>
          <a:bodyPr/>
          <a:lstStyle/>
          <a:p>
            <a:fld id="{0FF54DE5-C571-48E8-A5BC-B369434E2F44}" type="slidenum">
              <a:rPr lang="en-US" smtClean="0"/>
              <a:t>39</a:t>
            </a:fld>
            <a:endParaRPr lang="en-US" dirty="0"/>
          </a:p>
        </p:txBody>
      </p:sp>
    </p:spTree>
    <p:extLst>
      <p:ext uri="{BB962C8B-B14F-4D97-AF65-F5344CB8AC3E}">
        <p14:creationId xmlns:p14="http://schemas.microsoft.com/office/powerpoint/2010/main" val="311511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Primitive Data Structure </a:t>
            </a:r>
          </a:p>
        </p:txBody>
      </p:sp>
      <p:sp>
        <p:nvSpPr>
          <p:cNvPr id="14" name="Content Placeholder 13"/>
          <p:cNvSpPr>
            <a:spLocks noGrp="1"/>
          </p:cNvSpPr>
          <p:nvPr>
            <p:ph idx="1"/>
          </p:nvPr>
        </p:nvSpPr>
        <p:spPr>
          <a:xfrm>
            <a:off x="1104900" y="1600200"/>
            <a:ext cx="9982200" cy="4572000"/>
          </a:xfrm>
        </p:spPr>
        <p:txBody>
          <a:bodyPr>
            <a:normAutofit/>
          </a:bodyPr>
          <a:lstStyle/>
          <a:p>
            <a:pPr lvl="0" fontAlgn="base"/>
            <a:r>
              <a:rPr lang="en-US" dirty="0"/>
              <a:t>There are basic structures and directly operated upon by the machine instructions. </a:t>
            </a:r>
          </a:p>
          <a:p>
            <a:pPr lvl="0" fontAlgn="base"/>
            <a:r>
              <a:rPr lang="en-US" dirty="0"/>
              <a:t>Data structures that are directly operated upon the machine-level instructions are known as primitive data structures. </a:t>
            </a:r>
          </a:p>
          <a:p>
            <a:pPr lvl="0" fontAlgn="base"/>
            <a:r>
              <a:rPr lang="en-US" dirty="0"/>
              <a:t>Integer, Floating-point number, Character constants, string constants, pointers </a:t>
            </a:r>
            <a:r>
              <a:rPr lang="en-US" dirty="0" err="1"/>
              <a:t>etc</a:t>
            </a:r>
            <a:r>
              <a:rPr lang="en-US" dirty="0"/>
              <a:t>, fall in this category. </a:t>
            </a:r>
          </a:p>
          <a:p>
            <a:pPr lvl="0" fontAlgn="base"/>
            <a:r>
              <a:rPr lang="en-US" dirty="0"/>
              <a:t>The most commonly used operation on data structure are broadly categorized into following types: </a:t>
            </a:r>
          </a:p>
          <a:p>
            <a:pPr lvl="1" fontAlgn="base"/>
            <a:r>
              <a:rPr lang="en-US" dirty="0"/>
              <a:t>Create </a:t>
            </a:r>
          </a:p>
          <a:p>
            <a:pPr lvl="1" fontAlgn="base"/>
            <a:r>
              <a:rPr lang="en-US" dirty="0"/>
              <a:t>Selection </a:t>
            </a:r>
          </a:p>
          <a:p>
            <a:pPr lvl="1" fontAlgn="base"/>
            <a:r>
              <a:rPr lang="en-US" dirty="0"/>
              <a:t>Updating </a:t>
            </a:r>
          </a:p>
          <a:p>
            <a:pPr lvl="1" fontAlgn="base"/>
            <a:r>
              <a:rPr lang="en-US" dirty="0"/>
              <a:t>Destroy or Delete </a:t>
            </a:r>
          </a:p>
        </p:txBody>
      </p:sp>
      <p:sp>
        <p:nvSpPr>
          <p:cNvPr id="2" name="Slide Number Placeholder 1">
            <a:extLst>
              <a:ext uri="{FF2B5EF4-FFF2-40B4-BE49-F238E27FC236}">
                <a16:creationId xmlns:a16="http://schemas.microsoft.com/office/drawing/2014/main" id="{2E592DEE-0F36-41B1-8B68-8D711D154FA1}"/>
              </a:ext>
            </a:extLst>
          </p:cNvPr>
          <p:cNvSpPr>
            <a:spLocks noGrp="1"/>
          </p:cNvSpPr>
          <p:nvPr>
            <p:ph type="sldNum" sz="quarter" idx="12"/>
          </p:nvPr>
        </p:nvSpPr>
        <p:spPr/>
        <p:txBody>
          <a:bodyPr/>
          <a:lstStyle/>
          <a:p>
            <a:fld id="{0FF54DE5-C571-48E8-A5BC-B369434E2F44}" type="slidenum">
              <a:rPr lang="en-US" smtClean="0"/>
              <a:t>4</a:t>
            </a:fld>
            <a:endParaRPr lang="en-US" dirty="0"/>
          </a:p>
        </p:txBody>
      </p:sp>
    </p:spTree>
    <p:extLst>
      <p:ext uri="{BB962C8B-B14F-4D97-AF65-F5344CB8AC3E}">
        <p14:creationId xmlns:p14="http://schemas.microsoft.com/office/powerpoint/2010/main" val="133529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C56D-5999-4463-AA0A-CEA598E17CDC}"/>
              </a:ext>
            </a:extLst>
          </p:cNvPr>
          <p:cNvSpPr>
            <a:spLocks noGrp="1"/>
          </p:cNvSpPr>
          <p:nvPr>
            <p:ph type="title"/>
          </p:nvPr>
        </p:nvSpPr>
        <p:spPr/>
        <p:txBody>
          <a:bodyPr/>
          <a:lstStyle/>
          <a:p>
            <a:r>
              <a:rPr lang="en-US" dirty="0"/>
              <a:t>Types of Queues</a:t>
            </a:r>
          </a:p>
        </p:txBody>
      </p:sp>
      <p:sp>
        <p:nvSpPr>
          <p:cNvPr id="3" name="Content Placeholder 2">
            <a:extLst>
              <a:ext uri="{FF2B5EF4-FFF2-40B4-BE49-F238E27FC236}">
                <a16:creationId xmlns:a16="http://schemas.microsoft.com/office/drawing/2014/main" id="{A2E92B93-B642-40CF-8243-109ADC303F6E}"/>
              </a:ext>
            </a:extLst>
          </p:cNvPr>
          <p:cNvSpPr>
            <a:spLocks noGrp="1"/>
          </p:cNvSpPr>
          <p:nvPr>
            <p:ph idx="1"/>
          </p:nvPr>
        </p:nvSpPr>
        <p:spPr/>
        <p:txBody>
          <a:bodyPr/>
          <a:lstStyle/>
          <a:p>
            <a:r>
              <a:rPr lang="en-US" dirty="0"/>
              <a:t>Simple Queue: In simple queue insertion occurs at the rear end of the list and deletion occurs at the front end of the list.</a:t>
            </a:r>
            <a:br>
              <a:rPr lang="en-US" dirty="0"/>
            </a:br>
            <a:endParaRPr lang="en-US" dirty="0"/>
          </a:p>
          <a:p>
            <a:r>
              <a:rPr lang="en-US" dirty="0"/>
              <a:t>Circular Queue: A circular queue is a queue in which all nodes are treated as circular such that the last node follows the first node. </a:t>
            </a:r>
          </a:p>
          <a:p>
            <a:r>
              <a:rPr lang="en-US" dirty="0"/>
              <a:t>A priority queue is a queue that contains items that have some present </a:t>
            </a:r>
            <a:br>
              <a:rPr lang="en-US" dirty="0"/>
            </a:br>
            <a:r>
              <a:rPr lang="en-US" dirty="0"/>
              <a:t>priority. An element can be inserted or removed from any position </a:t>
            </a:r>
            <a:br>
              <a:rPr lang="en-US" dirty="0"/>
            </a:br>
            <a:r>
              <a:rPr lang="en-US" dirty="0"/>
              <a:t>depending upon some priority.</a:t>
            </a:r>
          </a:p>
          <a:p>
            <a:r>
              <a:rPr lang="en-US" dirty="0"/>
              <a:t>Dequeue: It is a queue in which insertion and deletion takes </a:t>
            </a:r>
            <a:br>
              <a:rPr lang="en-US" dirty="0"/>
            </a:br>
            <a:r>
              <a:rPr lang="en-US" dirty="0"/>
              <a:t>place at the both ends.</a:t>
            </a:r>
          </a:p>
        </p:txBody>
      </p:sp>
      <p:sp>
        <p:nvSpPr>
          <p:cNvPr id="4" name="Slide Number Placeholder 3">
            <a:extLst>
              <a:ext uri="{FF2B5EF4-FFF2-40B4-BE49-F238E27FC236}">
                <a16:creationId xmlns:a16="http://schemas.microsoft.com/office/drawing/2014/main" id="{C725DC29-3364-4FB7-9785-DFB8F79225EA}"/>
              </a:ext>
            </a:extLst>
          </p:cNvPr>
          <p:cNvSpPr>
            <a:spLocks noGrp="1"/>
          </p:cNvSpPr>
          <p:nvPr>
            <p:ph type="sldNum" sz="quarter" idx="12"/>
          </p:nvPr>
        </p:nvSpPr>
        <p:spPr/>
        <p:txBody>
          <a:bodyPr/>
          <a:lstStyle/>
          <a:p>
            <a:fld id="{0FF54DE5-C571-48E8-A5BC-B369434E2F44}" type="slidenum">
              <a:rPr lang="en-US" smtClean="0"/>
              <a:t>40</a:t>
            </a:fld>
            <a:endParaRPr lang="en-US" dirty="0"/>
          </a:p>
        </p:txBody>
      </p:sp>
      <p:pic>
        <p:nvPicPr>
          <p:cNvPr id="5" name="Picture 4">
            <a:extLst>
              <a:ext uri="{FF2B5EF4-FFF2-40B4-BE49-F238E27FC236}">
                <a16:creationId xmlns:a16="http://schemas.microsoft.com/office/drawing/2014/main" id="{6B74541C-152E-4B33-93A5-70168B3E7A3F}"/>
              </a:ext>
            </a:extLst>
          </p:cNvPr>
          <p:cNvPicPr>
            <a:picLocks noChangeAspect="1"/>
          </p:cNvPicPr>
          <p:nvPr/>
        </p:nvPicPr>
        <p:blipFill>
          <a:blip r:embed="rId2"/>
          <a:stretch>
            <a:fillRect/>
          </a:stretch>
        </p:blipFill>
        <p:spPr>
          <a:xfrm>
            <a:off x="6427055" y="2003788"/>
            <a:ext cx="2829727" cy="712799"/>
          </a:xfrm>
          <a:prstGeom prst="rect">
            <a:avLst/>
          </a:prstGeom>
        </p:spPr>
      </p:pic>
      <p:pic>
        <p:nvPicPr>
          <p:cNvPr id="6" name="Picture 5">
            <a:extLst>
              <a:ext uri="{FF2B5EF4-FFF2-40B4-BE49-F238E27FC236}">
                <a16:creationId xmlns:a16="http://schemas.microsoft.com/office/drawing/2014/main" id="{CAA9BA9B-C40D-4DFA-9F2D-0894C808394C}"/>
              </a:ext>
            </a:extLst>
          </p:cNvPr>
          <p:cNvPicPr>
            <a:picLocks noChangeAspect="1"/>
          </p:cNvPicPr>
          <p:nvPr/>
        </p:nvPicPr>
        <p:blipFill>
          <a:blip r:embed="rId3"/>
          <a:stretch>
            <a:fillRect/>
          </a:stretch>
        </p:blipFill>
        <p:spPr>
          <a:xfrm>
            <a:off x="9743830" y="3094092"/>
            <a:ext cx="1408378" cy="1061107"/>
          </a:xfrm>
          <a:prstGeom prst="rect">
            <a:avLst/>
          </a:prstGeom>
        </p:spPr>
      </p:pic>
      <p:pic>
        <p:nvPicPr>
          <p:cNvPr id="7" name="Picture 6">
            <a:extLst>
              <a:ext uri="{FF2B5EF4-FFF2-40B4-BE49-F238E27FC236}">
                <a16:creationId xmlns:a16="http://schemas.microsoft.com/office/drawing/2014/main" id="{84B0457A-C0E6-4F95-B281-B7E788495AD9}"/>
              </a:ext>
            </a:extLst>
          </p:cNvPr>
          <p:cNvPicPr>
            <a:picLocks noChangeAspect="1"/>
          </p:cNvPicPr>
          <p:nvPr/>
        </p:nvPicPr>
        <p:blipFill>
          <a:blip r:embed="rId4"/>
          <a:stretch>
            <a:fillRect/>
          </a:stretch>
        </p:blipFill>
        <p:spPr>
          <a:xfrm>
            <a:off x="8719002" y="4339350"/>
            <a:ext cx="2366580" cy="1819721"/>
          </a:xfrm>
          <a:prstGeom prst="rect">
            <a:avLst/>
          </a:prstGeom>
        </p:spPr>
      </p:pic>
      <p:pic>
        <p:nvPicPr>
          <p:cNvPr id="8" name="Picture 7">
            <a:extLst>
              <a:ext uri="{FF2B5EF4-FFF2-40B4-BE49-F238E27FC236}">
                <a16:creationId xmlns:a16="http://schemas.microsoft.com/office/drawing/2014/main" id="{02F9EC5A-D26A-42E1-B613-D73F666DC595}"/>
              </a:ext>
            </a:extLst>
          </p:cNvPr>
          <p:cNvPicPr>
            <a:picLocks noChangeAspect="1"/>
          </p:cNvPicPr>
          <p:nvPr/>
        </p:nvPicPr>
        <p:blipFill>
          <a:blip r:embed="rId5"/>
          <a:stretch>
            <a:fillRect/>
          </a:stretch>
        </p:blipFill>
        <p:spPr>
          <a:xfrm>
            <a:off x="4173610" y="4966083"/>
            <a:ext cx="2901540" cy="1171007"/>
          </a:xfrm>
          <a:prstGeom prst="rect">
            <a:avLst/>
          </a:prstGeom>
        </p:spPr>
      </p:pic>
    </p:spTree>
    <p:extLst>
      <p:ext uri="{BB962C8B-B14F-4D97-AF65-F5344CB8AC3E}">
        <p14:creationId xmlns:p14="http://schemas.microsoft.com/office/powerpoint/2010/main" val="2075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8B9E-A7BB-4439-BD62-D8E63E318498}"/>
              </a:ext>
            </a:extLst>
          </p:cNvPr>
          <p:cNvSpPr>
            <a:spLocks noGrp="1"/>
          </p:cNvSpPr>
          <p:nvPr>
            <p:ph type="title"/>
          </p:nvPr>
        </p:nvSpPr>
        <p:spPr/>
        <p:txBody>
          <a:bodyPr/>
          <a:lstStyle/>
          <a:p>
            <a:r>
              <a:rPr lang="en-US" dirty="0"/>
              <a:t>Operation on Queues</a:t>
            </a:r>
          </a:p>
        </p:txBody>
      </p:sp>
      <p:sp>
        <p:nvSpPr>
          <p:cNvPr id="3" name="Content Placeholder 2">
            <a:extLst>
              <a:ext uri="{FF2B5EF4-FFF2-40B4-BE49-F238E27FC236}">
                <a16:creationId xmlns:a16="http://schemas.microsoft.com/office/drawing/2014/main" id="{73777941-93F0-48D2-81D1-31311E333E87}"/>
              </a:ext>
            </a:extLst>
          </p:cNvPr>
          <p:cNvSpPr>
            <a:spLocks noGrp="1"/>
          </p:cNvSpPr>
          <p:nvPr>
            <p:ph idx="1"/>
          </p:nvPr>
        </p:nvSpPr>
        <p:spPr/>
        <p:txBody>
          <a:bodyPr/>
          <a:lstStyle/>
          <a:p>
            <a:r>
              <a:rPr lang="en-US" dirty="0"/>
              <a:t>Queue( ): It creates a new queue that is empty. </a:t>
            </a:r>
          </a:p>
          <a:p>
            <a:r>
              <a:rPr lang="en-US" dirty="0"/>
              <a:t>enqueue(item): It adds a new item to the rear of the queue. </a:t>
            </a:r>
          </a:p>
          <a:p>
            <a:r>
              <a:rPr lang="en-US" dirty="0"/>
              <a:t>dequeue( ): It removes the front item from the queue. </a:t>
            </a:r>
          </a:p>
          <a:p>
            <a:r>
              <a:rPr lang="en-US" dirty="0" err="1"/>
              <a:t>isEmpty</a:t>
            </a:r>
            <a:r>
              <a:rPr lang="en-US" dirty="0"/>
              <a:t>( ): It tests to see whether the queue is empty. </a:t>
            </a:r>
          </a:p>
          <a:p>
            <a:r>
              <a:rPr lang="en-US" dirty="0"/>
              <a:t>size( ): It returns the number of items in the queue.</a:t>
            </a:r>
          </a:p>
        </p:txBody>
      </p:sp>
      <p:sp>
        <p:nvSpPr>
          <p:cNvPr id="4" name="Slide Number Placeholder 3">
            <a:extLst>
              <a:ext uri="{FF2B5EF4-FFF2-40B4-BE49-F238E27FC236}">
                <a16:creationId xmlns:a16="http://schemas.microsoft.com/office/drawing/2014/main" id="{65955E7D-898D-4B9D-BD31-516084DA199F}"/>
              </a:ext>
            </a:extLst>
          </p:cNvPr>
          <p:cNvSpPr>
            <a:spLocks noGrp="1"/>
          </p:cNvSpPr>
          <p:nvPr>
            <p:ph type="sldNum" sz="quarter" idx="12"/>
          </p:nvPr>
        </p:nvSpPr>
        <p:spPr/>
        <p:txBody>
          <a:bodyPr/>
          <a:lstStyle/>
          <a:p>
            <a:fld id="{0FF54DE5-C571-48E8-A5BC-B369434E2F44}" type="slidenum">
              <a:rPr lang="en-US" smtClean="0"/>
              <a:t>41</a:t>
            </a:fld>
            <a:endParaRPr lang="en-US" dirty="0"/>
          </a:p>
        </p:txBody>
      </p:sp>
    </p:spTree>
    <p:extLst>
      <p:ext uri="{BB962C8B-B14F-4D97-AF65-F5344CB8AC3E}">
        <p14:creationId xmlns:p14="http://schemas.microsoft.com/office/powerpoint/2010/main" val="287303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2DC6-419A-4FEC-BA72-8139AA6DB656}"/>
              </a:ext>
            </a:extLst>
          </p:cNvPr>
          <p:cNvSpPr>
            <a:spLocks noGrp="1"/>
          </p:cNvSpPr>
          <p:nvPr>
            <p:ph type="title"/>
          </p:nvPr>
        </p:nvSpPr>
        <p:spPr/>
        <p:txBody>
          <a:bodyPr/>
          <a:lstStyle/>
          <a:p>
            <a:r>
              <a:rPr lang="en-US" dirty="0"/>
              <a:t>Memory Representation of a queue using array</a:t>
            </a:r>
          </a:p>
        </p:txBody>
      </p:sp>
      <p:sp>
        <p:nvSpPr>
          <p:cNvPr id="3" name="Content Placeholder 2">
            <a:extLst>
              <a:ext uri="{FF2B5EF4-FFF2-40B4-BE49-F238E27FC236}">
                <a16:creationId xmlns:a16="http://schemas.microsoft.com/office/drawing/2014/main" id="{A4CE4C73-D98C-4F75-BF8A-EFECD7875628}"/>
              </a:ext>
            </a:extLst>
          </p:cNvPr>
          <p:cNvSpPr>
            <a:spLocks noGrp="1"/>
          </p:cNvSpPr>
          <p:nvPr>
            <p:ph idx="1"/>
          </p:nvPr>
        </p:nvSpPr>
        <p:spPr/>
        <p:txBody>
          <a:bodyPr/>
          <a:lstStyle/>
          <a:p>
            <a:r>
              <a:rPr lang="en-US" dirty="0"/>
              <a:t>Queue is represented in memory using linear array. </a:t>
            </a:r>
          </a:p>
          <a:p>
            <a:r>
              <a:rPr lang="en-US" dirty="0"/>
              <a:t>Let QUEUE is a array, two pointer variables called FRONT and REAR are maintained. </a:t>
            </a:r>
          </a:p>
          <a:p>
            <a:r>
              <a:rPr lang="en-US" dirty="0"/>
              <a:t>The pointer variable FRONT contains the location of the element to be removed or deleted. </a:t>
            </a:r>
          </a:p>
          <a:p>
            <a:r>
              <a:rPr lang="en-US" dirty="0"/>
              <a:t>The pointer variable REAR contains location of the last element inserted. </a:t>
            </a:r>
          </a:p>
          <a:p>
            <a:r>
              <a:rPr lang="en-US" dirty="0"/>
              <a:t>The condition FRONT = NULL indicates that queue is empty. </a:t>
            </a:r>
          </a:p>
          <a:p>
            <a:r>
              <a:rPr lang="en-US" dirty="0"/>
              <a:t>The condition REAR = N-1 indicates that queue is full.</a:t>
            </a:r>
          </a:p>
        </p:txBody>
      </p:sp>
      <p:sp>
        <p:nvSpPr>
          <p:cNvPr id="4" name="Slide Number Placeholder 3">
            <a:extLst>
              <a:ext uri="{FF2B5EF4-FFF2-40B4-BE49-F238E27FC236}">
                <a16:creationId xmlns:a16="http://schemas.microsoft.com/office/drawing/2014/main" id="{42534FAA-63CD-4AB5-8ED6-AB49E1DD5593}"/>
              </a:ext>
            </a:extLst>
          </p:cNvPr>
          <p:cNvSpPr>
            <a:spLocks noGrp="1"/>
          </p:cNvSpPr>
          <p:nvPr>
            <p:ph type="sldNum" sz="quarter" idx="12"/>
          </p:nvPr>
        </p:nvSpPr>
        <p:spPr/>
        <p:txBody>
          <a:bodyPr/>
          <a:lstStyle/>
          <a:p>
            <a:fld id="{0FF54DE5-C571-48E8-A5BC-B369434E2F44}" type="slidenum">
              <a:rPr lang="en-US" smtClean="0"/>
              <a:t>42</a:t>
            </a:fld>
            <a:endParaRPr lang="en-US" dirty="0"/>
          </a:p>
        </p:txBody>
      </p:sp>
    </p:spTree>
    <p:extLst>
      <p:ext uri="{BB962C8B-B14F-4D97-AF65-F5344CB8AC3E}">
        <p14:creationId xmlns:p14="http://schemas.microsoft.com/office/powerpoint/2010/main" val="10602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D6E3-20BB-4E4A-8195-1C43E16BBA30}"/>
              </a:ext>
            </a:extLst>
          </p:cNvPr>
          <p:cNvSpPr>
            <a:spLocks noGrp="1"/>
          </p:cNvSpPr>
          <p:nvPr>
            <p:ph type="title"/>
          </p:nvPr>
        </p:nvSpPr>
        <p:spPr/>
        <p:txBody>
          <a:bodyPr/>
          <a:lstStyle/>
          <a:p>
            <a:r>
              <a:rPr lang="en-US" dirty="0"/>
              <a:t>Memory Representation of a queue using array </a:t>
            </a:r>
          </a:p>
        </p:txBody>
      </p:sp>
      <p:sp>
        <p:nvSpPr>
          <p:cNvPr id="3" name="Content Placeholder 2">
            <a:extLst>
              <a:ext uri="{FF2B5EF4-FFF2-40B4-BE49-F238E27FC236}">
                <a16:creationId xmlns:a16="http://schemas.microsoft.com/office/drawing/2014/main" id="{8C044CFD-E030-4DD9-A124-6A6D9DE00B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E27CDB7-9EC3-4325-BCF2-6D45AB47ED01}"/>
              </a:ext>
            </a:extLst>
          </p:cNvPr>
          <p:cNvSpPr>
            <a:spLocks noGrp="1"/>
          </p:cNvSpPr>
          <p:nvPr>
            <p:ph type="sldNum" sz="quarter" idx="12"/>
          </p:nvPr>
        </p:nvSpPr>
        <p:spPr/>
        <p:txBody>
          <a:bodyPr/>
          <a:lstStyle/>
          <a:p>
            <a:fld id="{0FF54DE5-C571-48E8-A5BC-B369434E2F44}" type="slidenum">
              <a:rPr lang="en-US" smtClean="0"/>
              <a:t>43</a:t>
            </a:fld>
            <a:endParaRPr lang="en-US" dirty="0"/>
          </a:p>
        </p:txBody>
      </p:sp>
      <p:pic>
        <p:nvPicPr>
          <p:cNvPr id="5" name="Picture 4">
            <a:extLst>
              <a:ext uri="{FF2B5EF4-FFF2-40B4-BE49-F238E27FC236}">
                <a16:creationId xmlns:a16="http://schemas.microsoft.com/office/drawing/2014/main" id="{5B5E61EC-E2BD-4A9D-81A3-FA79AD98F41A}"/>
              </a:ext>
            </a:extLst>
          </p:cNvPr>
          <p:cNvPicPr>
            <a:picLocks noChangeAspect="1"/>
          </p:cNvPicPr>
          <p:nvPr/>
        </p:nvPicPr>
        <p:blipFill>
          <a:blip r:embed="rId2"/>
          <a:stretch>
            <a:fillRect/>
          </a:stretch>
        </p:blipFill>
        <p:spPr>
          <a:xfrm>
            <a:off x="1741109" y="1600200"/>
            <a:ext cx="8545871" cy="4572000"/>
          </a:xfrm>
          <a:prstGeom prst="rect">
            <a:avLst/>
          </a:prstGeom>
        </p:spPr>
      </p:pic>
    </p:spTree>
    <p:extLst>
      <p:ext uri="{BB962C8B-B14F-4D97-AF65-F5344CB8AC3E}">
        <p14:creationId xmlns:p14="http://schemas.microsoft.com/office/powerpoint/2010/main" val="327991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659-E141-402C-9F36-347629827209}"/>
              </a:ext>
            </a:extLst>
          </p:cNvPr>
          <p:cNvSpPr>
            <a:spLocks noGrp="1"/>
          </p:cNvSpPr>
          <p:nvPr>
            <p:ph type="title"/>
          </p:nvPr>
        </p:nvSpPr>
        <p:spPr/>
        <p:txBody>
          <a:bodyPr/>
          <a:lstStyle/>
          <a:p>
            <a:r>
              <a:rPr lang="en-US" dirty="0"/>
              <a:t>Queue Insertion Operation (ENQUEUE)</a:t>
            </a:r>
          </a:p>
        </p:txBody>
      </p:sp>
      <p:sp>
        <p:nvSpPr>
          <p:cNvPr id="3" name="Content Placeholder 2">
            <a:extLst>
              <a:ext uri="{FF2B5EF4-FFF2-40B4-BE49-F238E27FC236}">
                <a16:creationId xmlns:a16="http://schemas.microsoft.com/office/drawing/2014/main" id="{7992BED6-2F87-45D4-8921-FCA3730AEE20}"/>
              </a:ext>
            </a:extLst>
          </p:cNvPr>
          <p:cNvSpPr>
            <a:spLocks noGrp="1"/>
          </p:cNvSpPr>
          <p:nvPr>
            <p:ph idx="1"/>
          </p:nvPr>
        </p:nvSpPr>
        <p:spPr/>
        <p:txBody>
          <a:bodyPr/>
          <a:lstStyle/>
          <a:p>
            <a:r>
              <a:rPr lang="en-US" dirty="0"/>
              <a:t>ALGORITHM: ENQUEUE (QUEUE, REAR, FRONT, ITEM) </a:t>
            </a:r>
            <a:br>
              <a:rPr lang="en-US" dirty="0"/>
            </a:br>
            <a:r>
              <a:rPr lang="en-US" dirty="0"/>
              <a:t>QUEUE is the array with N elements. FRONT is the pointer that contains the location of the element to be deleted and REAR contains the location of the inserted element. ITEM is the element to be inserted. </a:t>
            </a:r>
            <a:br>
              <a:rPr lang="en-US" dirty="0"/>
            </a:br>
            <a:br>
              <a:rPr lang="en-US" dirty="0"/>
            </a:br>
            <a:r>
              <a:rPr lang="en-US" dirty="0"/>
              <a:t>Step 1: 	if REAR = N-1 then [Check Overflow] </a:t>
            </a:r>
            <a:br>
              <a:rPr lang="en-US" dirty="0"/>
            </a:br>
            <a:r>
              <a:rPr lang="en-US" dirty="0"/>
              <a:t>			PRINT “QUEUE is Full or Overflow” </a:t>
            </a:r>
            <a:br>
              <a:rPr lang="en-US" dirty="0"/>
            </a:br>
            <a:r>
              <a:rPr lang="en-US" dirty="0"/>
              <a:t>			Exit </a:t>
            </a:r>
            <a:br>
              <a:rPr lang="en-US" dirty="0"/>
            </a:br>
            <a:r>
              <a:rPr lang="en-US" dirty="0"/>
              <a:t>		[End if] </a:t>
            </a:r>
            <a:br>
              <a:rPr lang="en-US" dirty="0"/>
            </a:br>
            <a:r>
              <a:rPr lang="en-US" dirty="0"/>
              <a:t>Step 2: 	if FRONT = NULL then [Check Whether Queue is empty] </a:t>
            </a:r>
            <a:br>
              <a:rPr lang="en-US" dirty="0"/>
            </a:br>
            <a:r>
              <a:rPr lang="en-US" dirty="0"/>
              <a:t>			FRONT = -1 </a:t>
            </a:r>
            <a:br>
              <a:rPr lang="en-US" dirty="0"/>
            </a:br>
            <a:r>
              <a:rPr lang="en-US" dirty="0"/>
              <a:t>			REAR = -1 </a:t>
            </a:r>
            <a:br>
              <a:rPr lang="en-US" dirty="0"/>
            </a:br>
            <a:r>
              <a:rPr lang="en-US" dirty="0"/>
              <a:t>		else </a:t>
            </a:r>
            <a:br>
              <a:rPr lang="en-US" dirty="0"/>
            </a:br>
            <a:r>
              <a:rPr lang="en-US" dirty="0"/>
              <a:t>			REAR = REAR + 1 [Increment REAR Pointer] </a:t>
            </a:r>
            <a:br>
              <a:rPr lang="en-US" dirty="0"/>
            </a:br>
            <a:r>
              <a:rPr lang="en-US" dirty="0"/>
              <a:t>Step 3: QUEUE[REAR] = ITEM [Copy ITEM to REAR position] </a:t>
            </a:r>
            <a:br>
              <a:rPr lang="en-US" dirty="0"/>
            </a:br>
            <a:r>
              <a:rPr lang="en-US" dirty="0"/>
              <a:t>Step 4: Return</a:t>
            </a:r>
          </a:p>
        </p:txBody>
      </p:sp>
      <p:sp>
        <p:nvSpPr>
          <p:cNvPr id="4" name="Slide Number Placeholder 3">
            <a:extLst>
              <a:ext uri="{FF2B5EF4-FFF2-40B4-BE49-F238E27FC236}">
                <a16:creationId xmlns:a16="http://schemas.microsoft.com/office/drawing/2014/main" id="{B633DEB1-E170-4D1C-AB81-19010932C2AB}"/>
              </a:ext>
            </a:extLst>
          </p:cNvPr>
          <p:cNvSpPr>
            <a:spLocks noGrp="1"/>
          </p:cNvSpPr>
          <p:nvPr>
            <p:ph type="sldNum" sz="quarter" idx="12"/>
          </p:nvPr>
        </p:nvSpPr>
        <p:spPr/>
        <p:txBody>
          <a:bodyPr/>
          <a:lstStyle/>
          <a:p>
            <a:fld id="{0FF54DE5-C571-48E8-A5BC-B369434E2F44}" type="slidenum">
              <a:rPr lang="en-US" smtClean="0"/>
              <a:t>44</a:t>
            </a:fld>
            <a:endParaRPr lang="en-US" dirty="0"/>
          </a:p>
        </p:txBody>
      </p:sp>
      <p:pic>
        <p:nvPicPr>
          <p:cNvPr id="5" name="Picture 4">
            <a:extLst>
              <a:ext uri="{FF2B5EF4-FFF2-40B4-BE49-F238E27FC236}">
                <a16:creationId xmlns:a16="http://schemas.microsoft.com/office/drawing/2014/main" id="{87920FE3-9507-4717-A77B-6FAABD63F1E0}"/>
              </a:ext>
            </a:extLst>
          </p:cNvPr>
          <p:cNvPicPr>
            <a:picLocks noChangeAspect="1"/>
          </p:cNvPicPr>
          <p:nvPr/>
        </p:nvPicPr>
        <p:blipFill>
          <a:blip r:embed="rId2"/>
          <a:stretch>
            <a:fillRect/>
          </a:stretch>
        </p:blipFill>
        <p:spPr>
          <a:xfrm>
            <a:off x="8568885" y="2539899"/>
            <a:ext cx="2143857" cy="602960"/>
          </a:xfrm>
          <a:prstGeom prst="rect">
            <a:avLst/>
          </a:prstGeom>
        </p:spPr>
      </p:pic>
      <p:pic>
        <p:nvPicPr>
          <p:cNvPr id="6" name="Picture 5">
            <a:extLst>
              <a:ext uri="{FF2B5EF4-FFF2-40B4-BE49-F238E27FC236}">
                <a16:creationId xmlns:a16="http://schemas.microsoft.com/office/drawing/2014/main" id="{8BF2A9FB-3E2E-4AC0-A8DD-F4B2853CA749}"/>
              </a:ext>
            </a:extLst>
          </p:cNvPr>
          <p:cNvPicPr>
            <a:picLocks noChangeAspect="1"/>
          </p:cNvPicPr>
          <p:nvPr/>
        </p:nvPicPr>
        <p:blipFill>
          <a:blip r:embed="rId3"/>
          <a:stretch>
            <a:fillRect/>
          </a:stretch>
        </p:blipFill>
        <p:spPr>
          <a:xfrm>
            <a:off x="8568884" y="3291984"/>
            <a:ext cx="2143857" cy="602960"/>
          </a:xfrm>
          <a:prstGeom prst="rect">
            <a:avLst/>
          </a:prstGeom>
        </p:spPr>
      </p:pic>
      <p:pic>
        <p:nvPicPr>
          <p:cNvPr id="7" name="Picture 6">
            <a:extLst>
              <a:ext uri="{FF2B5EF4-FFF2-40B4-BE49-F238E27FC236}">
                <a16:creationId xmlns:a16="http://schemas.microsoft.com/office/drawing/2014/main" id="{F14D5F1F-C440-42F1-9B34-BC27FE2325DD}"/>
              </a:ext>
            </a:extLst>
          </p:cNvPr>
          <p:cNvPicPr>
            <a:picLocks noChangeAspect="1"/>
          </p:cNvPicPr>
          <p:nvPr/>
        </p:nvPicPr>
        <p:blipFill>
          <a:blip r:embed="rId4"/>
          <a:stretch>
            <a:fillRect/>
          </a:stretch>
        </p:blipFill>
        <p:spPr>
          <a:xfrm>
            <a:off x="8632271" y="4453643"/>
            <a:ext cx="2080469" cy="607436"/>
          </a:xfrm>
          <a:prstGeom prst="rect">
            <a:avLst/>
          </a:prstGeom>
        </p:spPr>
      </p:pic>
    </p:spTree>
    <p:extLst>
      <p:ext uri="{BB962C8B-B14F-4D97-AF65-F5344CB8AC3E}">
        <p14:creationId xmlns:p14="http://schemas.microsoft.com/office/powerpoint/2010/main" val="380630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F6D0-CA41-4AE9-B5CF-09FD5EE11D11}"/>
              </a:ext>
            </a:extLst>
          </p:cNvPr>
          <p:cNvSpPr>
            <a:spLocks noGrp="1"/>
          </p:cNvSpPr>
          <p:nvPr>
            <p:ph type="title"/>
          </p:nvPr>
        </p:nvSpPr>
        <p:spPr/>
        <p:txBody>
          <a:bodyPr/>
          <a:lstStyle/>
          <a:p>
            <a:r>
              <a:rPr lang="en-US" dirty="0"/>
              <a:t>Queue Deletion Operation (DEQUEUE)</a:t>
            </a:r>
          </a:p>
        </p:txBody>
      </p:sp>
      <p:sp>
        <p:nvSpPr>
          <p:cNvPr id="3" name="Content Placeholder 2">
            <a:extLst>
              <a:ext uri="{FF2B5EF4-FFF2-40B4-BE49-F238E27FC236}">
                <a16:creationId xmlns:a16="http://schemas.microsoft.com/office/drawing/2014/main" id="{ABEB4A8E-B8F7-438C-8D73-7ED4DC4CBE5F}"/>
              </a:ext>
            </a:extLst>
          </p:cNvPr>
          <p:cNvSpPr>
            <a:spLocks noGrp="1"/>
          </p:cNvSpPr>
          <p:nvPr>
            <p:ph idx="1"/>
          </p:nvPr>
        </p:nvSpPr>
        <p:spPr/>
        <p:txBody>
          <a:bodyPr/>
          <a:lstStyle/>
          <a:p>
            <a:r>
              <a:rPr lang="en-US" dirty="0"/>
              <a:t>ALGORITHM: </a:t>
            </a:r>
            <a:br>
              <a:rPr lang="en-US" dirty="0"/>
            </a:br>
            <a:r>
              <a:rPr lang="en-US" dirty="0"/>
              <a:t>DEQUEUE (QUEUE, REAR, FRONT, ITEM) QUEUE is the array with N elements. FRONT is the pointer that contains the location of the element to be deleted and REAR contains the location of the inserted element. ITEM is the element to be inserted.</a:t>
            </a:r>
          </a:p>
          <a:p>
            <a:r>
              <a:rPr lang="en-US" dirty="0"/>
              <a:t>Step 1: if FRONT = NULL then [Check Whether Queue is empty] </a:t>
            </a:r>
            <a:br>
              <a:rPr lang="en-US" dirty="0"/>
            </a:br>
            <a:r>
              <a:rPr lang="en-US" dirty="0"/>
              <a:t>PRINT “QUEUE is Empty or Underflow” Exit [End if] </a:t>
            </a:r>
          </a:p>
          <a:p>
            <a:r>
              <a:rPr lang="en-US" dirty="0"/>
              <a:t>Step 2: ITEM = QUEUE[FRONT] </a:t>
            </a:r>
          </a:p>
          <a:p>
            <a:r>
              <a:rPr lang="en-US" dirty="0"/>
              <a:t>Step 3: if FRONT = REAR then [if QUEUE has only one element] </a:t>
            </a:r>
            <a:br>
              <a:rPr lang="en-US" dirty="0"/>
            </a:br>
            <a:r>
              <a:rPr lang="en-US" dirty="0"/>
              <a:t>	 FRONT = NULL REAR = NULL </a:t>
            </a:r>
            <a:br>
              <a:rPr lang="en-US" dirty="0"/>
            </a:br>
            <a:r>
              <a:rPr lang="en-US" dirty="0"/>
              <a:t>	 else </a:t>
            </a:r>
            <a:br>
              <a:rPr lang="en-US" dirty="0"/>
            </a:br>
            <a:r>
              <a:rPr lang="en-US" dirty="0"/>
              <a:t>	 FRONT = FRONT + 1 [Increment FRONT pointer] </a:t>
            </a:r>
          </a:p>
          <a:p>
            <a:r>
              <a:rPr lang="en-US" dirty="0"/>
              <a:t>Step 4: Return</a:t>
            </a:r>
          </a:p>
        </p:txBody>
      </p:sp>
      <p:sp>
        <p:nvSpPr>
          <p:cNvPr id="4" name="Slide Number Placeholder 3">
            <a:extLst>
              <a:ext uri="{FF2B5EF4-FFF2-40B4-BE49-F238E27FC236}">
                <a16:creationId xmlns:a16="http://schemas.microsoft.com/office/drawing/2014/main" id="{3D2E6B0F-F50F-4F56-8D77-32F8577BC8A5}"/>
              </a:ext>
            </a:extLst>
          </p:cNvPr>
          <p:cNvSpPr>
            <a:spLocks noGrp="1"/>
          </p:cNvSpPr>
          <p:nvPr>
            <p:ph type="sldNum" sz="quarter" idx="12"/>
          </p:nvPr>
        </p:nvSpPr>
        <p:spPr/>
        <p:txBody>
          <a:bodyPr/>
          <a:lstStyle/>
          <a:p>
            <a:fld id="{0FF54DE5-C571-48E8-A5BC-B369434E2F44}" type="slidenum">
              <a:rPr lang="en-US" smtClean="0"/>
              <a:t>45</a:t>
            </a:fld>
            <a:endParaRPr lang="en-US" dirty="0"/>
          </a:p>
        </p:txBody>
      </p:sp>
    </p:spTree>
    <p:extLst>
      <p:ext uri="{BB962C8B-B14F-4D97-AF65-F5344CB8AC3E}">
        <p14:creationId xmlns:p14="http://schemas.microsoft.com/office/powerpoint/2010/main" val="37721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4C5E-2EEE-46B2-99DA-E286542F76D9}"/>
              </a:ext>
            </a:extLst>
          </p:cNvPr>
          <p:cNvSpPr>
            <a:spLocks noGrp="1"/>
          </p:cNvSpPr>
          <p:nvPr>
            <p:ph type="title"/>
          </p:nvPr>
        </p:nvSpPr>
        <p:spPr/>
        <p:txBody>
          <a:bodyPr/>
          <a:lstStyle/>
          <a:p>
            <a:r>
              <a:rPr lang="en-US" dirty="0"/>
              <a:t>Application of Queue</a:t>
            </a:r>
          </a:p>
        </p:txBody>
      </p:sp>
      <p:sp>
        <p:nvSpPr>
          <p:cNvPr id="3" name="Content Placeholder 2">
            <a:extLst>
              <a:ext uri="{FF2B5EF4-FFF2-40B4-BE49-F238E27FC236}">
                <a16:creationId xmlns:a16="http://schemas.microsoft.com/office/drawing/2014/main" id="{B258C219-1172-4841-B717-F00E390912DC}"/>
              </a:ext>
            </a:extLst>
          </p:cNvPr>
          <p:cNvSpPr>
            <a:spLocks noGrp="1"/>
          </p:cNvSpPr>
          <p:nvPr>
            <p:ph idx="1"/>
          </p:nvPr>
        </p:nvSpPr>
        <p:spPr/>
        <p:txBody>
          <a:bodyPr/>
          <a:lstStyle/>
          <a:p>
            <a:r>
              <a:rPr lang="en-US" dirty="0"/>
              <a:t>Simulation </a:t>
            </a:r>
          </a:p>
          <a:p>
            <a:r>
              <a:rPr lang="en-US" dirty="0"/>
              <a:t>Various features of Operating system </a:t>
            </a:r>
          </a:p>
          <a:p>
            <a:r>
              <a:rPr lang="en-US" dirty="0"/>
              <a:t>Multi-programming platform systems. </a:t>
            </a:r>
          </a:p>
          <a:p>
            <a:r>
              <a:rPr lang="en-US" dirty="0"/>
              <a:t>Different types of scheduling algorithms </a:t>
            </a:r>
          </a:p>
          <a:p>
            <a:r>
              <a:rPr lang="en-US" dirty="0"/>
              <a:t>Round robin technique algorithms </a:t>
            </a:r>
          </a:p>
          <a:p>
            <a:r>
              <a:rPr lang="en-US" dirty="0"/>
              <a:t>Printer server routines </a:t>
            </a:r>
          </a:p>
          <a:p>
            <a:r>
              <a:rPr lang="en-US" dirty="0"/>
              <a:t>Various application software’s is also based on queue data structure.</a:t>
            </a:r>
          </a:p>
        </p:txBody>
      </p:sp>
      <p:sp>
        <p:nvSpPr>
          <p:cNvPr id="4" name="Slide Number Placeholder 3">
            <a:extLst>
              <a:ext uri="{FF2B5EF4-FFF2-40B4-BE49-F238E27FC236}">
                <a16:creationId xmlns:a16="http://schemas.microsoft.com/office/drawing/2014/main" id="{AADCAF2D-1F27-42F3-AA09-4D5100DA89B6}"/>
              </a:ext>
            </a:extLst>
          </p:cNvPr>
          <p:cNvSpPr>
            <a:spLocks noGrp="1"/>
          </p:cNvSpPr>
          <p:nvPr>
            <p:ph type="sldNum" sz="quarter" idx="12"/>
          </p:nvPr>
        </p:nvSpPr>
        <p:spPr/>
        <p:txBody>
          <a:bodyPr/>
          <a:lstStyle/>
          <a:p>
            <a:fld id="{0FF54DE5-C571-48E8-A5BC-B369434E2F44}" type="slidenum">
              <a:rPr lang="en-US" smtClean="0"/>
              <a:t>46</a:t>
            </a:fld>
            <a:endParaRPr lang="en-US" dirty="0"/>
          </a:p>
        </p:txBody>
      </p:sp>
    </p:spTree>
    <p:extLst>
      <p:ext uri="{BB962C8B-B14F-4D97-AF65-F5344CB8AC3E}">
        <p14:creationId xmlns:p14="http://schemas.microsoft.com/office/powerpoint/2010/main" val="253540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E708-64FE-41EF-9343-7E0AAB7AC397}"/>
              </a:ext>
            </a:extLst>
          </p:cNvPr>
          <p:cNvSpPr>
            <a:spLocks noGrp="1"/>
          </p:cNvSpPr>
          <p:nvPr>
            <p:ph type="title"/>
          </p:nvPr>
        </p:nvSpPr>
        <p:spPr/>
        <p:txBody>
          <a:bodyPr/>
          <a:lstStyle/>
          <a:p>
            <a:r>
              <a:rPr lang="en-US" dirty="0"/>
              <a:t>Lists</a:t>
            </a:r>
          </a:p>
        </p:txBody>
      </p:sp>
      <p:sp>
        <p:nvSpPr>
          <p:cNvPr id="3" name="Content Placeholder 2">
            <a:extLst>
              <a:ext uri="{FF2B5EF4-FFF2-40B4-BE49-F238E27FC236}">
                <a16:creationId xmlns:a16="http://schemas.microsoft.com/office/drawing/2014/main" id="{3C5AC76B-32ED-4A5C-AA21-F42F8602341A}"/>
              </a:ext>
            </a:extLst>
          </p:cNvPr>
          <p:cNvSpPr>
            <a:spLocks noGrp="1"/>
          </p:cNvSpPr>
          <p:nvPr>
            <p:ph idx="1"/>
          </p:nvPr>
        </p:nvSpPr>
        <p:spPr/>
        <p:txBody>
          <a:bodyPr/>
          <a:lstStyle/>
          <a:p>
            <a:r>
              <a:rPr lang="en-US" dirty="0"/>
              <a:t>A list (Linear linked list) can be defined as a collection of variable number of data items called nodes.  Lists are the most commonly used nonprimitive data structures. </a:t>
            </a:r>
          </a:p>
          <a:p>
            <a:r>
              <a:rPr lang="en-US" dirty="0"/>
              <a:t>Each nodes is divided into two parts: 	</a:t>
            </a:r>
          </a:p>
          <a:p>
            <a:pPr lvl="1"/>
            <a:r>
              <a:rPr lang="en-US" dirty="0"/>
              <a:t>The first part contains the information of the element. </a:t>
            </a:r>
          </a:p>
          <a:p>
            <a:pPr lvl="1"/>
            <a:r>
              <a:rPr lang="en-US" dirty="0"/>
              <a:t>The second part contains the memory address of the next node in the list. Also called Link part.</a:t>
            </a:r>
          </a:p>
          <a:p>
            <a:r>
              <a:rPr lang="en-US" dirty="0"/>
              <a:t>Types of linked lists: </a:t>
            </a:r>
          </a:p>
          <a:p>
            <a:pPr lvl="1"/>
            <a:r>
              <a:rPr lang="en-US" dirty="0"/>
              <a:t>Single linked list </a:t>
            </a:r>
          </a:p>
          <a:p>
            <a:pPr lvl="1"/>
            <a:r>
              <a:rPr lang="en-US" dirty="0"/>
              <a:t>Doubly linked list </a:t>
            </a:r>
          </a:p>
          <a:p>
            <a:pPr lvl="1"/>
            <a:r>
              <a:rPr lang="en-US" dirty="0"/>
              <a:t>Single circular linked list </a:t>
            </a:r>
          </a:p>
          <a:p>
            <a:pPr lvl="1"/>
            <a:r>
              <a:rPr lang="en-US" dirty="0"/>
              <a:t>Doubly circular linked list</a:t>
            </a:r>
          </a:p>
        </p:txBody>
      </p:sp>
      <p:sp>
        <p:nvSpPr>
          <p:cNvPr id="4" name="Slide Number Placeholder 3">
            <a:extLst>
              <a:ext uri="{FF2B5EF4-FFF2-40B4-BE49-F238E27FC236}">
                <a16:creationId xmlns:a16="http://schemas.microsoft.com/office/drawing/2014/main" id="{019465BF-C6C3-4402-AB10-8A9B30A0E045}"/>
              </a:ext>
            </a:extLst>
          </p:cNvPr>
          <p:cNvSpPr>
            <a:spLocks noGrp="1"/>
          </p:cNvSpPr>
          <p:nvPr>
            <p:ph type="sldNum" sz="quarter" idx="12"/>
          </p:nvPr>
        </p:nvSpPr>
        <p:spPr/>
        <p:txBody>
          <a:bodyPr/>
          <a:lstStyle/>
          <a:p>
            <a:fld id="{0FF54DE5-C571-48E8-A5BC-B369434E2F44}" type="slidenum">
              <a:rPr lang="en-US" smtClean="0"/>
              <a:t>47</a:t>
            </a:fld>
            <a:endParaRPr lang="en-US" dirty="0"/>
          </a:p>
        </p:txBody>
      </p:sp>
      <p:pic>
        <p:nvPicPr>
          <p:cNvPr id="5" name="Picture 4">
            <a:extLst>
              <a:ext uri="{FF2B5EF4-FFF2-40B4-BE49-F238E27FC236}">
                <a16:creationId xmlns:a16="http://schemas.microsoft.com/office/drawing/2014/main" id="{1D2CC105-43AF-4338-A869-9338B5F78682}"/>
              </a:ext>
            </a:extLst>
          </p:cNvPr>
          <p:cNvPicPr>
            <a:picLocks noChangeAspect="1"/>
          </p:cNvPicPr>
          <p:nvPr/>
        </p:nvPicPr>
        <p:blipFill>
          <a:blip r:embed="rId2"/>
          <a:stretch>
            <a:fillRect/>
          </a:stretch>
        </p:blipFill>
        <p:spPr>
          <a:xfrm>
            <a:off x="6890202" y="2249123"/>
            <a:ext cx="4195380" cy="946804"/>
          </a:xfrm>
          <a:prstGeom prst="rect">
            <a:avLst/>
          </a:prstGeom>
        </p:spPr>
      </p:pic>
    </p:spTree>
    <p:extLst>
      <p:ext uri="{BB962C8B-B14F-4D97-AF65-F5344CB8AC3E}">
        <p14:creationId xmlns:p14="http://schemas.microsoft.com/office/powerpoint/2010/main" val="407259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6238-B909-477C-9FF0-EFAE2E18A0E2}"/>
              </a:ext>
            </a:extLst>
          </p:cNvPr>
          <p:cNvSpPr>
            <a:spLocks noGrp="1"/>
          </p:cNvSpPr>
          <p:nvPr>
            <p:ph type="title"/>
          </p:nvPr>
        </p:nvSpPr>
        <p:spPr/>
        <p:txBody>
          <a:bodyPr/>
          <a:lstStyle/>
          <a:p>
            <a:r>
              <a:rPr lang="en-US" dirty="0"/>
              <a:t>Single linked list</a:t>
            </a:r>
          </a:p>
        </p:txBody>
      </p:sp>
      <p:sp>
        <p:nvSpPr>
          <p:cNvPr id="3" name="Content Placeholder 2">
            <a:extLst>
              <a:ext uri="{FF2B5EF4-FFF2-40B4-BE49-F238E27FC236}">
                <a16:creationId xmlns:a16="http://schemas.microsoft.com/office/drawing/2014/main" id="{22C0CDE1-F471-4855-B4C1-31484AC0C1C0}"/>
              </a:ext>
            </a:extLst>
          </p:cNvPr>
          <p:cNvSpPr>
            <a:spLocks noGrp="1"/>
          </p:cNvSpPr>
          <p:nvPr>
            <p:ph idx="1"/>
          </p:nvPr>
        </p:nvSpPr>
        <p:spPr/>
        <p:txBody>
          <a:bodyPr/>
          <a:lstStyle/>
          <a:p>
            <a:r>
              <a:rPr lang="en-US" dirty="0"/>
              <a:t>A singly linked list contains two fields in each node - an information field and the linked field. </a:t>
            </a:r>
          </a:p>
          <a:p>
            <a:pPr lvl="1"/>
            <a:r>
              <a:rPr lang="en-US" dirty="0"/>
              <a:t>The information field contains the data of that node. </a:t>
            </a:r>
          </a:p>
          <a:p>
            <a:pPr lvl="1"/>
            <a:r>
              <a:rPr lang="en-US" dirty="0"/>
              <a:t>The link field contains the memory address of the next node.</a:t>
            </a:r>
          </a:p>
          <a:p>
            <a:r>
              <a:rPr lang="en-US" dirty="0"/>
              <a:t>There is only one link field in each node, the linked list is called singly linked list.</a:t>
            </a:r>
          </a:p>
        </p:txBody>
      </p:sp>
      <p:sp>
        <p:nvSpPr>
          <p:cNvPr id="4" name="Slide Number Placeholder 3">
            <a:extLst>
              <a:ext uri="{FF2B5EF4-FFF2-40B4-BE49-F238E27FC236}">
                <a16:creationId xmlns:a16="http://schemas.microsoft.com/office/drawing/2014/main" id="{3AF01A75-9E2E-478A-82C7-C2ED9C9D46E6}"/>
              </a:ext>
            </a:extLst>
          </p:cNvPr>
          <p:cNvSpPr>
            <a:spLocks noGrp="1"/>
          </p:cNvSpPr>
          <p:nvPr>
            <p:ph type="sldNum" sz="quarter" idx="12"/>
          </p:nvPr>
        </p:nvSpPr>
        <p:spPr/>
        <p:txBody>
          <a:bodyPr/>
          <a:lstStyle/>
          <a:p>
            <a:fld id="{0FF54DE5-C571-48E8-A5BC-B369434E2F44}" type="slidenum">
              <a:rPr lang="en-US" smtClean="0"/>
              <a:t>48</a:t>
            </a:fld>
            <a:endParaRPr lang="en-US" dirty="0"/>
          </a:p>
        </p:txBody>
      </p:sp>
      <p:pic>
        <p:nvPicPr>
          <p:cNvPr id="5" name="Picture 4">
            <a:extLst>
              <a:ext uri="{FF2B5EF4-FFF2-40B4-BE49-F238E27FC236}">
                <a16:creationId xmlns:a16="http://schemas.microsoft.com/office/drawing/2014/main" id="{DD9D1531-BA2E-47E1-9E8F-31A72D675883}"/>
              </a:ext>
            </a:extLst>
          </p:cNvPr>
          <p:cNvPicPr>
            <a:picLocks noChangeAspect="1"/>
          </p:cNvPicPr>
          <p:nvPr/>
        </p:nvPicPr>
        <p:blipFill>
          <a:blip r:embed="rId2"/>
          <a:stretch>
            <a:fillRect/>
          </a:stretch>
        </p:blipFill>
        <p:spPr>
          <a:xfrm>
            <a:off x="2286049" y="3886200"/>
            <a:ext cx="7618384" cy="1979965"/>
          </a:xfrm>
          <a:prstGeom prst="rect">
            <a:avLst/>
          </a:prstGeom>
        </p:spPr>
      </p:pic>
    </p:spTree>
    <p:extLst>
      <p:ext uri="{BB962C8B-B14F-4D97-AF65-F5344CB8AC3E}">
        <p14:creationId xmlns:p14="http://schemas.microsoft.com/office/powerpoint/2010/main" val="414121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59AF9-A04E-4634-A4A1-764300419563}"/>
              </a:ext>
            </a:extLst>
          </p:cNvPr>
          <p:cNvSpPr>
            <a:spLocks noGrp="1"/>
          </p:cNvSpPr>
          <p:nvPr>
            <p:ph type="title"/>
          </p:nvPr>
        </p:nvSpPr>
        <p:spPr/>
        <p:txBody>
          <a:bodyPr/>
          <a:lstStyle/>
          <a:p>
            <a:r>
              <a:rPr lang="en-US" dirty="0"/>
              <a:t>Single circular linked list</a:t>
            </a:r>
          </a:p>
        </p:txBody>
      </p:sp>
      <p:sp>
        <p:nvSpPr>
          <p:cNvPr id="3" name="Content Placeholder 2">
            <a:extLst>
              <a:ext uri="{FF2B5EF4-FFF2-40B4-BE49-F238E27FC236}">
                <a16:creationId xmlns:a16="http://schemas.microsoft.com/office/drawing/2014/main" id="{EB219883-A8C7-45EC-9E07-800D0AF83305}"/>
              </a:ext>
            </a:extLst>
          </p:cNvPr>
          <p:cNvSpPr>
            <a:spLocks noGrp="1"/>
          </p:cNvSpPr>
          <p:nvPr>
            <p:ph idx="1"/>
          </p:nvPr>
        </p:nvSpPr>
        <p:spPr/>
        <p:txBody>
          <a:bodyPr/>
          <a:lstStyle/>
          <a:p>
            <a:r>
              <a:rPr lang="en-US" dirty="0"/>
              <a:t>The link field of the last node contains the memory address of the first node, such a linked list is called circular linked list. </a:t>
            </a:r>
          </a:p>
          <a:p>
            <a:r>
              <a:rPr lang="en-US" dirty="0"/>
              <a:t>In a circular linked list every node is accessible from a given node.</a:t>
            </a:r>
          </a:p>
        </p:txBody>
      </p:sp>
      <p:sp>
        <p:nvSpPr>
          <p:cNvPr id="4" name="Slide Number Placeholder 3">
            <a:extLst>
              <a:ext uri="{FF2B5EF4-FFF2-40B4-BE49-F238E27FC236}">
                <a16:creationId xmlns:a16="http://schemas.microsoft.com/office/drawing/2014/main" id="{4FA84E35-5BB1-4E0B-BB39-5D78A860B7F9}"/>
              </a:ext>
            </a:extLst>
          </p:cNvPr>
          <p:cNvSpPr>
            <a:spLocks noGrp="1"/>
          </p:cNvSpPr>
          <p:nvPr>
            <p:ph type="sldNum" sz="quarter" idx="12"/>
          </p:nvPr>
        </p:nvSpPr>
        <p:spPr/>
        <p:txBody>
          <a:bodyPr/>
          <a:lstStyle/>
          <a:p>
            <a:fld id="{0FF54DE5-C571-48E8-A5BC-B369434E2F44}" type="slidenum">
              <a:rPr lang="en-US" smtClean="0"/>
              <a:t>49</a:t>
            </a:fld>
            <a:endParaRPr lang="en-US" dirty="0"/>
          </a:p>
        </p:txBody>
      </p:sp>
      <p:pic>
        <p:nvPicPr>
          <p:cNvPr id="5" name="Picture 4">
            <a:extLst>
              <a:ext uri="{FF2B5EF4-FFF2-40B4-BE49-F238E27FC236}">
                <a16:creationId xmlns:a16="http://schemas.microsoft.com/office/drawing/2014/main" id="{09E50833-5896-4541-99BB-89AB0C5E28B0}"/>
              </a:ext>
            </a:extLst>
          </p:cNvPr>
          <p:cNvPicPr>
            <a:picLocks noChangeAspect="1"/>
          </p:cNvPicPr>
          <p:nvPr/>
        </p:nvPicPr>
        <p:blipFill>
          <a:blip r:embed="rId2"/>
          <a:stretch>
            <a:fillRect/>
          </a:stretch>
        </p:blipFill>
        <p:spPr>
          <a:xfrm>
            <a:off x="2950319" y="3429000"/>
            <a:ext cx="6289844" cy="2306011"/>
          </a:xfrm>
          <a:prstGeom prst="rect">
            <a:avLst/>
          </a:prstGeom>
        </p:spPr>
      </p:pic>
    </p:spTree>
    <p:extLst>
      <p:ext uri="{BB962C8B-B14F-4D97-AF65-F5344CB8AC3E}">
        <p14:creationId xmlns:p14="http://schemas.microsoft.com/office/powerpoint/2010/main" val="260978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06C4-6443-4CD2-9F62-20A5F7ACDED5}"/>
              </a:ext>
            </a:extLst>
          </p:cNvPr>
          <p:cNvSpPr>
            <a:spLocks noGrp="1"/>
          </p:cNvSpPr>
          <p:nvPr>
            <p:ph type="title"/>
          </p:nvPr>
        </p:nvSpPr>
        <p:spPr/>
        <p:txBody>
          <a:bodyPr/>
          <a:lstStyle/>
          <a:p>
            <a:r>
              <a:rPr lang="en-US" dirty="0"/>
              <a:t>Non-Primitive Data Structure</a:t>
            </a:r>
          </a:p>
        </p:txBody>
      </p:sp>
      <p:sp>
        <p:nvSpPr>
          <p:cNvPr id="3" name="Content Placeholder 2">
            <a:extLst>
              <a:ext uri="{FF2B5EF4-FFF2-40B4-BE49-F238E27FC236}">
                <a16:creationId xmlns:a16="http://schemas.microsoft.com/office/drawing/2014/main" id="{C6E227B3-833E-45DD-BA44-1F2A21B3915D}"/>
              </a:ext>
            </a:extLst>
          </p:cNvPr>
          <p:cNvSpPr>
            <a:spLocks noGrp="1"/>
          </p:cNvSpPr>
          <p:nvPr>
            <p:ph idx="1"/>
          </p:nvPr>
        </p:nvSpPr>
        <p:spPr>
          <a:xfrm>
            <a:off x="1104900" y="1342239"/>
            <a:ext cx="9982200" cy="5226341"/>
          </a:xfrm>
        </p:spPr>
        <p:txBody>
          <a:bodyPr>
            <a:normAutofit fontScale="85000" lnSpcReduction="20000"/>
          </a:bodyPr>
          <a:lstStyle/>
          <a:p>
            <a:r>
              <a:rPr lang="en-US" dirty="0"/>
              <a:t>There are more sophisticated data structures. </a:t>
            </a:r>
          </a:p>
          <a:p>
            <a:r>
              <a:rPr lang="en-US" dirty="0"/>
              <a:t>The Data structures that are derived from the primitive data structures are called Non-primitive data structure. </a:t>
            </a:r>
          </a:p>
          <a:p>
            <a:r>
              <a:rPr lang="en-US" dirty="0"/>
              <a:t>The non-primitive data structures emphasize on structuring of a group of homogeneous (same type) or heterogeneous (different type) data items. </a:t>
            </a:r>
          </a:p>
          <a:p>
            <a:r>
              <a:rPr lang="en-US" dirty="0"/>
              <a:t>Linear Data structures: </a:t>
            </a:r>
          </a:p>
          <a:p>
            <a:pPr lvl="1"/>
            <a:r>
              <a:rPr lang="en-US" dirty="0"/>
              <a:t>Linear Data structures are kind of data structure that has homogeneous elements. </a:t>
            </a:r>
          </a:p>
          <a:p>
            <a:pPr lvl="1"/>
            <a:r>
              <a:rPr lang="en-US" dirty="0"/>
              <a:t>The data structure in which elements are in a sequence and form a liner series. </a:t>
            </a:r>
          </a:p>
          <a:p>
            <a:pPr lvl="1"/>
            <a:r>
              <a:rPr lang="en-US" dirty="0"/>
              <a:t>Linear data structures are very easy to implement, since the memory of the computer is also organized in a linear fashion. </a:t>
            </a:r>
          </a:p>
          <a:p>
            <a:pPr lvl="1"/>
            <a:r>
              <a:rPr lang="en-US" dirty="0"/>
              <a:t>Some commonly used linear data structures are Stack, Queue and Linked Lists. </a:t>
            </a:r>
          </a:p>
          <a:p>
            <a:r>
              <a:rPr lang="en-US" dirty="0"/>
              <a:t>Non-Linear Data structures: </a:t>
            </a:r>
          </a:p>
          <a:p>
            <a:pPr lvl="1"/>
            <a:r>
              <a:rPr lang="en-US" dirty="0"/>
              <a:t>A Non-Linear Data structures is a data structure in which data item is connected to several other data items. </a:t>
            </a:r>
          </a:p>
          <a:p>
            <a:pPr lvl="1"/>
            <a:r>
              <a:rPr lang="en-US" dirty="0"/>
              <a:t>Non-Linear data structure may exhibit either a hierarchical relationship or parent child relationship. </a:t>
            </a:r>
          </a:p>
          <a:p>
            <a:pPr lvl="1"/>
            <a:r>
              <a:rPr lang="en-US" dirty="0"/>
              <a:t>The data elements are not arranged in a sequential structure. </a:t>
            </a:r>
          </a:p>
          <a:p>
            <a:pPr lvl="1"/>
            <a:r>
              <a:rPr lang="en-US" dirty="0"/>
              <a:t>The different non-linear data structures are trees and graphs.</a:t>
            </a:r>
          </a:p>
          <a:p>
            <a:r>
              <a:rPr lang="en-US" dirty="0"/>
              <a:t>The most commonly used operation on data structure are broadly categorized into following types: </a:t>
            </a:r>
            <a:br>
              <a:rPr lang="en-US" dirty="0"/>
            </a:br>
            <a:br>
              <a:rPr lang="en-US" dirty="0"/>
            </a:br>
            <a:r>
              <a:rPr lang="en-US" dirty="0"/>
              <a:t>◦ Traversal ◦ Insertion ◦ Selection ◦ Searching ◦ Sorting ◦ Merging ◦ Destroy or Delete  </a:t>
            </a:r>
          </a:p>
        </p:txBody>
      </p:sp>
      <p:sp>
        <p:nvSpPr>
          <p:cNvPr id="4" name="Slide Number Placeholder 3">
            <a:extLst>
              <a:ext uri="{FF2B5EF4-FFF2-40B4-BE49-F238E27FC236}">
                <a16:creationId xmlns:a16="http://schemas.microsoft.com/office/drawing/2014/main" id="{E70C3DC7-5D1B-4022-B7E5-4E53454B3BD5}"/>
              </a:ext>
            </a:extLst>
          </p:cNvPr>
          <p:cNvSpPr>
            <a:spLocks noGrp="1"/>
          </p:cNvSpPr>
          <p:nvPr>
            <p:ph type="sldNum" sz="quarter" idx="12"/>
          </p:nvPr>
        </p:nvSpPr>
        <p:spPr/>
        <p:txBody>
          <a:bodyPr/>
          <a:lstStyle/>
          <a:p>
            <a:fld id="{0FF54DE5-C571-48E8-A5BC-B369434E2F44}" type="slidenum">
              <a:rPr lang="en-US" smtClean="0"/>
              <a:t>5</a:t>
            </a:fld>
            <a:endParaRPr lang="en-US" dirty="0"/>
          </a:p>
        </p:txBody>
      </p:sp>
    </p:spTree>
    <p:extLst>
      <p:ext uri="{BB962C8B-B14F-4D97-AF65-F5344CB8AC3E}">
        <p14:creationId xmlns:p14="http://schemas.microsoft.com/office/powerpoint/2010/main" val="157413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4E8A-68CB-4B32-9A0F-E3BEF0B6AC55}"/>
              </a:ext>
            </a:extLst>
          </p:cNvPr>
          <p:cNvSpPr>
            <a:spLocks noGrp="1"/>
          </p:cNvSpPr>
          <p:nvPr>
            <p:ph type="title"/>
          </p:nvPr>
        </p:nvSpPr>
        <p:spPr/>
        <p:txBody>
          <a:bodyPr/>
          <a:lstStyle/>
          <a:p>
            <a:r>
              <a:rPr lang="en-US" dirty="0"/>
              <a:t>Doubly linked list</a:t>
            </a:r>
          </a:p>
        </p:txBody>
      </p:sp>
      <p:sp>
        <p:nvSpPr>
          <p:cNvPr id="3" name="Content Placeholder 2">
            <a:extLst>
              <a:ext uri="{FF2B5EF4-FFF2-40B4-BE49-F238E27FC236}">
                <a16:creationId xmlns:a16="http://schemas.microsoft.com/office/drawing/2014/main" id="{8CC8DE67-BC61-4C16-AE2C-57B3406B9BFA}"/>
              </a:ext>
            </a:extLst>
          </p:cNvPr>
          <p:cNvSpPr>
            <a:spLocks noGrp="1"/>
          </p:cNvSpPr>
          <p:nvPr>
            <p:ph idx="1"/>
          </p:nvPr>
        </p:nvSpPr>
        <p:spPr/>
        <p:txBody>
          <a:bodyPr/>
          <a:lstStyle/>
          <a:p>
            <a:r>
              <a:rPr lang="en-US" dirty="0"/>
              <a:t>It is a linked list in which each node is points both to the next node and also to the previous node. </a:t>
            </a:r>
          </a:p>
          <a:p>
            <a:r>
              <a:rPr lang="en-US" dirty="0"/>
              <a:t>In doubly linked list each node contains three parts: </a:t>
            </a:r>
          </a:p>
          <a:p>
            <a:pPr lvl="1"/>
            <a:r>
              <a:rPr lang="en-US" dirty="0"/>
              <a:t>FORW : It is a pointer field that contains the address of the next node </a:t>
            </a:r>
          </a:p>
          <a:p>
            <a:pPr lvl="1"/>
            <a:r>
              <a:rPr lang="en-US" dirty="0"/>
              <a:t>BACK: It is a pointer field that contains the address of the previous node. </a:t>
            </a:r>
          </a:p>
          <a:p>
            <a:pPr lvl="1"/>
            <a:r>
              <a:rPr lang="en-US" dirty="0"/>
              <a:t>INFO: It contains the actual data. </a:t>
            </a:r>
          </a:p>
          <a:p>
            <a:r>
              <a:rPr lang="en-US" dirty="0"/>
              <a:t>In the first node, if BACK contains NULL, it indicated that it is the first node in the list. </a:t>
            </a:r>
          </a:p>
          <a:p>
            <a:r>
              <a:rPr lang="en-US" dirty="0"/>
              <a:t>The node in which FORW contains, NULL indicates that the node is the last node.</a:t>
            </a:r>
          </a:p>
        </p:txBody>
      </p:sp>
      <p:sp>
        <p:nvSpPr>
          <p:cNvPr id="4" name="Slide Number Placeholder 3">
            <a:extLst>
              <a:ext uri="{FF2B5EF4-FFF2-40B4-BE49-F238E27FC236}">
                <a16:creationId xmlns:a16="http://schemas.microsoft.com/office/drawing/2014/main" id="{5C1EDDE8-DF5C-4F09-B668-A05CEF94E56C}"/>
              </a:ext>
            </a:extLst>
          </p:cNvPr>
          <p:cNvSpPr>
            <a:spLocks noGrp="1"/>
          </p:cNvSpPr>
          <p:nvPr>
            <p:ph type="sldNum" sz="quarter" idx="12"/>
          </p:nvPr>
        </p:nvSpPr>
        <p:spPr/>
        <p:txBody>
          <a:bodyPr/>
          <a:lstStyle/>
          <a:p>
            <a:fld id="{0FF54DE5-C571-48E8-A5BC-B369434E2F44}" type="slidenum">
              <a:rPr lang="en-US" smtClean="0"/>
              <a:t>50</a:t>
            </a:fld>
            <a:endParaRPr lang="en-US" dirty="0"/>
          </a:p>
        </p:txBody>
      </p:sp>
      <p:pic>
        <p:nvPicPr>
          <p:cNvPr id="5" name="Picture 4">
            <a:extLst>
              <a:ext uri="{FF2B5EF4-FFF2-40B4-BE49-F238E27FC236}">
                <a16:creationId xmlns:a16="http://schemas.microsoft.com/office/drawing/2014/main" id="{B7889586-409B-46D6-824E-9F62D4AEC22D}"/>
              </a:ext>
            </a:extLst>
          </p:cNvPr>
          <p:cNvPicPr>
            <a:picLocks noChangeAspect="1"/>
          </p:cNvPicPr>
          <p:nvPr/>
        </p:nvPicPr>
        <p:blipFill>
          <a:blip r:embed="rId2"/>
          <a:stretch>
            <a:fillRect/>
          </a:stretch>
        </p:blipFill>
        <p:spPr>
          <a:xfrm>
            <a:off x="3177590" y="5109264"/>
            <a:ext cx="5835302" cy="1429649"/>
          </a:xfrm>
          <a:prstGeom prst="rect">
            <a:avLst/>
          </a:prstGeom>
        </p:spPr>
      </p:pic>
    </p:spTree>
    <p:extLst>
      <p:ext uri="{BB962C8B-B14F-4D97-AF65-F5344CB8AC3E}">
        <p14:creationId xmlns:p14="http://schemas.microsoft.com/office/powerpoint/2010/main" val="23039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3BD6-BF01-467D-B24E-AC6D7990B2A8}"/>
              </a:ext>
            </a:extLst>
          </p:cNvPr>
          <p:cNvSpPr>
            <a:spLocks noGrp="1"/>
          </p:cNvSpPr>
          <p:nvPr>
            <p:ph type="title"/>
          </p:nvPr>
        </p:nvSpPr>
        <p:spPr/>
        <p:txBody>
          <a:bodyPr/>
          <a:lstStyle/>
          <a:p>
            <a:r>
              <a:rPr lang="en-US" dirty="0"/>
              <a:t>Doubly circular linked list</a:t>
            </a:r>
          </a:p>
        </p:txBody>
      </p:sp>
      <p:sp>
        <p:nvSpPr>
          <p:cNvPr id="3" name="Content Placeholder 2">
            <a:extLst>
              <a:ext uri="{FF2B5EF4-FFF2-40B4-BE49-F238E27FC236}">
                <a16:creationId xmlns:a16="http://schemas.microsoft.com/office/drawing/2014/main" id="{5207775C-9657-4706-9145-A9B0BB4D636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EA8FE2C-A2F3-45B2-964F-5E39DECB14CA}"/>
              </a:ext>
            </a:extLst>
          </p:cNvPr>
          <p:cNvSpPr>
            <a:spLocks noGrp="1"/>
          </p:cNvSpPr>
          <p:nvPr>
            <p:ph type="sldNum" sz="quarter" idx="12"/>
          </p:nvPr>
        </p:nvSpPr>
        <p:spPr/>
        <p:txBody>
          <a:bodyPr/>
          <a:lstStyle/>
          <a:p>
            <a:fld id="{0FF54DE5-C571-48E8-A5BC-B369434E2F44}" type="slidenum">
              <a:rPr lang="en-US" smtClean="0"/>
              <a:t>51</a:t>
            </a:fld>
            <a:endParaRPr lang="en-US" dirty="0"/>
          </a:p>
        </p:txBody>
      </p:sp>
      <p:pic>
        <p:nvPicPr>
          <p:cNvPr id="5" name="Picture 4">
            <a:extLst>
              <a:ext uri="{FF2B5EF4-FFF2-40B4-BE49-F238E27FC236}">
                <a16:creationId xmlns:a16="http://schemas.microsoft.com/office/drawing/2014/main" id="{A4EA02FD-0A64-434D-BD11-E6B7D4676E70}"/>
              </a:ext>
            </a:extLst>
          </p:cNvPr>
          <p:cNvPicPr>
            <a:picLocks noChangeAspect="1"/>
          </p:cNvPicPr>
          <p:nvPr/>
        </p:nvPicPr>
        <p:blipFill>
          <a:blip r:embed="rId2"/>
          <a:stretch>
            <a:fillRect/>
          </a:stretch>
        </p:blipFill>
        <p:spPr>
          <a:xfrm>
            <a:off x="1594678" y="2194246"/>
            <a:ext cx="9001125" cy="3543300"/>
          </a:xfrm>
          <a:prstGeom prst="rect">
            <a:avLst/>
          </a:prstGeom>
        </p:spPr>
      </p:pic>
    </p:spTree>
    <p:extLst>
      <p:ext uri="{BB962C8B-B14F-4D97-AF65-F5344CB8AC3E}">
        <p14:creationId xmlns:p14="http://schemas.microsoft.com/office/powerpoint/2010/main" val="216951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6EB3-C862-4D8E-B130-D2965A4BAE71}"/>
              </a:ext>
            </a:extLst>
          </p:cNvPr>
          <p:cNvSpPr>
            <a:spLocks noGrp="1"/>
          </p:cNvSpPr>
          <p:nvPr>
            <p:ph type="title"/>
          </p:nvPr>
        </p:nvSpPr>
        <p:spPr/>
        <p:txBody>
          <a:bodyPr/>
          <a:lstStyle/>
          <a:p>
            <a:r>
              <a:rPr lang="en-US" dirty="0"/>
              <a:t>Operation on Linked List</a:t>
            </a:r>
          </a:p>
        </p:txBody>
      </p:sp>
      <p:sp>
        <p:nvSpPr>
          <p:cNvPr id="3" name="Content Placeholder 2">
            <a:extLst>
              <a:ext uri="{FF2B5EF4-FFF2-40B4-BE49-F238E27FC236}">
                <a16:creationId xmlns:a16="http://schemas.microsoft.com/office/drawing/2014/main" id="{3C80FF9C-B7C6-4A59-BDF0-DD15D979481A}"/>
              </a:ext>
            </a:extLst>
          </p:cNvPr>
          <p:cNvSpPr>
            <a:spLocks noGrp="1"/>
          </p:cNvSpPr>
          <p:nvPr>
            <p:ph idx="1"/>
          </p:nvPr>
        </p:nvSpPr>
        <p:spPr/>
        <p:txBody>
          <a:bodyPr/>
          <a:lstStyle/>
          <a:p>
            <a:r>
              <a:rPr lang="en-US" dirty="0"/>
              <a:t>The operation that are performed on linked lists are: </a:t>
            </a:r>
          </a:p>
          <a:p>
            <a:pPr lvl="1"/>
            <a:r>
              <a:rPr lang="en-US" dirty="0"/>
              <a:t>Creating a linked list </a:t>
            </a:r>
          </a:p>
          <a:p>
            <a:pPr lvl="1"/>
            <a:r>
              <a:rPr lang="en-US" dirty="0"/>
              <a:t>Traversing a linked list </a:t>
            </a:r>
          </a:p>
          <a:p>
            <a:pPr lvl="1"/>
            <a:r>
              <a:rPr lang="en-US" dirty="0"/>
              <a:t>Inserting an item into a linked list. </a:t>
            </a:r>
          </a:p>
          <a:p>
            <a:pPr lvl="1"/>
            <a:r>
              <a:rPr lang="en-US" dirty="0"/>
              <a:t>Deleting an item from the linked list. </a:t>
            </a:r>
          </a:p>
          <a:p>
            <a:pPr lvl="1"/>
            <a:r>
              <a:rPr lang="en-US" dirty="0"/>
              <a:t>Searching an item in the linked list </a:t>
            </a:r>
          </a:p>
          <a:p>
            <a:pPr lvl="1"/>
            <a:r>
              <a:rPr lang="en-US" dirty="0"/>
              <a:t>Merging two or more linked lists.</a:t>
            </a:r>
          </a:p>
        </p:txBody>
      </p:sp>
      <p:sp>
        <p:nvSpPr>
          <p:cNvPr id="4" name="Slide Number Placeholder 3">
            <a:extLst>
              <a:ext uri="{FF2B5EF4-FFF2-40B4-BE49-F238E27FC236}">
                <a16:creationId xmlns:a16="http://schemas.microsoft.com/office/drawing/2014/main" id="{C1CF6505-82F2-4561-B8FC-B141FB94A057}"/>
              </a:ext>
            </a:extLst>
          </p:cNvPr>
          <p:cNvSpPr>
            <a:spLocks noGrp="1"/>
          </p:cNvSpPr>
          <p:nvPr>
            <p:ph type="sldNum" sz="quarter" idx="12"/>
          </p:nvPr>
        </p:nvSpPr>
        <p:spPr/>
        <p:txBody>
          <a:bodyPr/>
          <a:lstStyle/>
          <a:p>
            <a:fld id="{0FF54DE5-C571-48E8-A5BC-B369434E2F44}" type="slidenum">
              <a:rPr lang="en-US" smtClean="0"/>
              <a:t>52</a:t>
            </a:fld>
            <a:endParaRPr lang="en-US" dirty="0"/>
          </a:p>
        </p:txBody>
      </p:sp>
    </p:spTree>
    <p:extLst>
      <p:ext uri="{BB962C8B-B14F-4D97-AF65-F5344CB8AC3E}">
        <p14:creationId xmlns:p14="http://schemas.microsoft.com/office/powerpoint/2010/main" val="112926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F2C4-8979-4157-9A12-ED042FDB34E0}"/>
              </a:ext>
            </a:extLst>
          </p:cNvPr>
          <p:cNvSpPr>
            <a:spLocks noGrp="1"/>
          </p:cNvSpPr>
          <p:nvPr>
            <p:ph type="title"/>
          </p:nvPr>
        </p:nvSpPr>
        <p:spPr/>
        <p:txBody>
          <a:bodyPr/>
          <a:lstStyle/>
          <a:p>
            <a:r>
              <a:rPr lang="en-US" dirty="0"/>
              <a:t>Creating a linked list</a:t>
            </a:r>
          </a:p>
        </p:txBody>
      </p:sp>
      <p:sp>
        <p:nvSpPr>
          <p:cNvPr id="3" name="Content Placeholder 2">
            <a:extLst>
              <a:ext uri="{FF2B5EF4-FFF2-40B4-BE49-F238E27FC236}">
                <a16:creationId xmlns:a16="http://schemas.microsoft.com/office/drawing/2014/main" id="{9C27F8CB-D219-4CEC-8790-0A4380AFB012}"/>
              </a:ext>
            </a:extLst>
          </p:cNvPr>
          <p:cNvSpPr>
            <a:spLocks noGrp="1"/>
          </p:cNvSpPr>
          <p:nvPr>
            <p:ph idx="1"/>
          </p:nvPr>
        </p:nvSpPr>
        <p:spPr/>
        <p:txBody>
          <a:bodyPr/>
          <a:lstStyle/>
          <a:p>
            <a:r>
              <a:rPr lang="en-US" dirty="0"/>
              <a:t>The nodes of a linked list can be created by the following structure declaration. struct Node </a:t>
            </a:r>
            <a:br>
              <a:rPr lang="en-US" dirty="0"/>
            </a:br>
            <a:r>
              <a:rPr lang="en-US" dirty="0"/>
              <a:t>{ </a:t>
            </a:r>
            <a:br>
              <a:rPr lang="en-US" dirty="0"/>
            </a:br>
            <a:r>
              <a:rPr lang="en-US" dirty="0"/>
              <a:t>	int info; </a:t>
            </a:r>
            <a:br>
              <a:rPr lang="en-US" dirty="0"/>
            </a:br>
            <a:r>
              <a:rPr lang="en-US" dirty="0"/>
              <a:t>	struct Node *link; </a:t>
            </a:r>
            <a:br>
              <a:rPr lang="en-US" dirty="0"/>
            </a:br>
            <a:r>
              <a:rPr lang="en-US" dirty="0"/>
              <a:t>}*node1, node2; </a:t>
            </a:r>
          </a:p>
          <a:p>
            <a:r>
              <a:rPr lang="en-US" dirty="0"/>
              <a:t>Here info is the information field and link is the link field. </a:t>
            </a:r>
          </a:p>
          <a:p>
            <a:r>
              <a:rPr lang="en-US" dirty="0"/>
              <a:t>The link field contains a pointer variable that refers the same node structure. Such a reference is called as </a:t>
            </a:r>
            <a:r>
              <a:rPr lang="en-US" b="1" dirty="0"/>
              <a:t>Self addressing pointer</a:t>
            </a:r>
            <a:r>
              <a:rPr lang="en-US" dirty="0"/>
              <a:t>.</a:t>
            </a:r>
          </a:p>
        </p:txBody>
      </p:sp>
      <p:sp>
        <p:nvSpPr>
          <p:cNvPr id="4" name="Slide Number Placeholder 3">
            <a:extLst>
              <a:ext uri="{FF2B5EF4-FFF2-40B4-BE49-F238E27FC236}">
                <a16:creationId xmlns:a16="http://schemas.microsoft.com/office/drawing/2014/main" id="{2139947D-66E7-4859-B945-864A3965DF62}"/>
              </a:ext>
            </a:extLst>
          </p:cNvPr>
          <p:cNvSpPr>
            <a:spLocks noGrp="1"/>
          </p:cNvSpPr>
          <p:nvPr>
            <p:ph type="sldNum" sz="quarter" idx="12"/>
          </p:nvPr>
        </p:nvSpPr>
        <p:spPr/>
        <p:txBody>
          <a:bodyPr/>
          <a:lstStyle/>
          <a:p>
            <a:fld id="{0FF54DE5-C571-48E8-A5BC-B369434E2F44}" type="slidenum">
              <a:rPr lang="en-US" smtClean="0"/>
              <a:t>53</a:t>
            </a:fld>
            <a:endParaRPr lang="en-US" dirty="0"/>
          </a:p>
        </p:txBody>
      </p:sp>
    </p:spTree>
    <p:extLst>
      <p:ext uri="{BB962C8B-B14F-4D97-AF65-F5344CB8AC3E}">
        <p14:creationId xmlns:p14="http://schemas.microsoft.com/office/powerpoint/2010/main" val="16168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988B-458A-4D99-84B2-FDA04547065E}"/>
              </a:ext>
            </a:extLst>
          </p:cNvPr>
          <p:cNvSpPr>
            <a:spLocks noGrp="1"/>
          </p:cNvSpPr>
          <p:nvPr>
            <p:ph type="title"/>
          </p:nvPr>
        </p:nvSpPr>
        <p:spPr/>
        <p:txBody>
          <a:bodyPr/>
          <a:lstStyle/>
          <a:p>
            <a:r>
              <a:rPr lang="en-US" dirty="0"/>
              <a:t>Operator new and delete</a:t>
            </a:r>
          </a:p>
        </p:txBody>
      </p:sp>
      <p:sp>
        <p:nvSpPr>
          <p:cNvPr id="3" name="Content Placeholder 2">
            <a:extLst>
              <a:ext uri="{FF2B5EF4-FFF2-40B4-BE49-F238E27FC236}">
                <a16:creationId xmlns:a16="http://schemas.microsoft.com/office/drawing/2014/main" id="{3FEB2A8D-B87C-4473-80A8-912D781E124F}"/>
              </a:ext>
            </a:extLst>
          </p:cNvPr>
          <p:cNvSpPr>
            <a:spLocks noGrp="1"/>
          </p:cNvSpPr>
          <p:nvPr>
            <p:ph idx="1"/>
          </p:nvPr>
        </p:nvSpPr>
        <p:spPr/>
        <p:txBody>
          <a:bodyPr/>
          <a:lstStyle/>
          <a:p>
            <a:r>
              <a:rPr lang="en-US" dirty="0"/>
              <a:t>Operators new allocate memory space. </a:t>
            </a:r>
          </a:p>
          <a:p>
            <a:r>
              <a:rPr lang="en-US" dirty="0"/>
              <a:t>Operators new [ ] allocates memory space for array. </a:t>
            </a:r>
          </a:p>
          <a:p>
            <a:r>
              <a:rPr lang="en-US" dirty="0"/>
              <a:t>Operators delete deallocate memory space. </a:t>
            </a:r>
          </a:p>
          <a:p>
            <a:r>
              <a:rPr lang="en-US" dirty="0"/>
              <a:t>Operators delete [ ] deallocate memory space for array</a:t>
            </a:r>
          </a:p>
        </p:txBody>
      </p:sp>
      <p:sp>
        <p:nvSpPr>
          <p:cNvPr id="4" name="Slide Number Placeholder 3">
            <a:extLst>
              <a:ext uri="{FF2B5EF4-FFF2-40B4-BE49-F238E27FC236}">
                <a16:creationId xmlns:a16="http://schemas.microsoft.com/office/drawing/2014/main" id="{1F7DA45A-DF8A-46F3-A8FA-794DAF819EF6}"/>
              </a:ext>
            </a:extLst>
          </p:cNvPr>
          <p:cNvSpPr>
            <a:spLocks noGrp="1"/>
          </p:cNvSpPr>
          <p:nvPr>
            <p:ph type="sldNum" sz="quarter" idx="12"/>
          </p:nvPr>
        </p:nvSpPr>
        <p:spPr/>
        <p:txBody>
          <a:bodyPr/>
          <a:lstStyle/>
          <a:p>
            <a:fld id="{0FF54DE5-C571-48E8-A5BC-B369434E2F44}" type="slidenum">
              <a:rPr lang="en-US" smtClean="0"/>
              <a:t>54</a:t>
            </a:fld>
            <a:endParaRPr lang="en-US" dirty="0"/>
          </a:p>
        </p:txBody>
      </p:sp>
    </p:spTree>
    <p:extLst>
      <p:ext uri="{BB962C8B-B14F-4D97-AF65-F5344CB8AC3E}">
        <p14:creationId xmlns:p14="http://schemas.microsoft.com/office/powerpoint/2010/main" val="149917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FDC3-211A-459E-8A16-741ABECF236C}"/>
              </a:ext>
            </a:extLst>
          </p:cNvPr>
          <p:cNvSpPr>
            <a:spLocks noGrp="1"/>
          </p:cNvSpPr>
          <p:nvPr>
            <p:ph type="title"/>
          </p:nvPr>
        </p:nvSpPr>
        <p:spPr/>
        <p:txBody>
          <a:bodyPr/>
          <a:lstStyle/>
          <a:p>
            <a:r>
              <a:rPr lang="en-US" dirty="0"/>
              <a:t>Traversing a linked list: </a:t>
            </a:r>
          </a:p>
        </p:txBody>
      </p:sp>
      <p:sp>
        <p:nvSpPr>
          <p:cNvPr id="3" name="Content Placeholder 2">
            <a:extLst>
              <a:ext uri="{FF2B5EF4-FFF2-40B4-BE49-F238E27FC236}">
                <a16:creationId xmlns:a16="http://schemas.microsoft.com/office/drawing/2014/main" id="{3746C0E0-1C83-4857-A8BB-59A9AFED1EE9}"/>
              </a:ext>
            </a:extLst>
          </p:cNvPr>
          <p:cNvSpPr>
            <a:spLocks noGrp="1"/>
          </p:cNvSpPr>
          <p:nvPr>
            <p:ph idx="1"/>
          </p:nvPr>
        </p:nvSpPr>
        <p:spPr/>
        <p:txBody>
          <a:bodyPr/>
          <a:lstStyle/>
          <a:p>
            <a:r>
              <a:rPr lang="en-US" dirty="0"/>
              <a:t>Traversing is the process of accessing each node of the linked list exactly once to perform some operation. </a:t>
            </a:r>
          </a:p>
          <a:p>
            <a:r>
              <a:rPr lang="en-US" dirty="0"/>
              <a:t>ALGORITHM: TRAVERS (START, P) START contains the address of the first node. Another pointer p is temporarily used to visit all the nodes from the beginning to the end of the linked list. </a:t>
            </a:r>
          </a:p>
          <a:p>
            <a:r>
              <a:rPr lang="en-US" dirty="0"/>
              <a:t>Step 1: P = START </a:t>
            </a:r>
            <a:br>
              <a:rPr lang="en-US" dirty="0"/>
            </a:br>
            <a:r>
              <a:rPr lang="en-US" dirty="0"/>
              <a:t>Step 2: while P != NULL </a:t>
            </a:r>
            <a:br>
              <a:rPr lang="en-US" dirty="0"/>
            </a:br>
            <a:r>
              <a:rPr lang="en-US" dirty="0"/>
              <a:t>Step 3: PROCESS data (P) [Fetch the data] </a:t>
            </a:r>
            <a:br>
              <a:rPr lang="en-US" dirty="0"/>
            </a:br>
            <a:r>
              <a:rPr lang="en-US" dirty="0"/>
              <a:t>Step 4: P = link(P) [Advance P to next node] </a:t>
            </a:r>
            <a:br>
              <a:rPr lang="en-US" dirty="0"/>
            </a:br>
            <a:r>
              <a:rPr lang="en-US" dirty="0"/>
              <a:t>Step 5: End of while </a:t>
            </a:r>
            <a:br>
              <a:rPr lang="en-US" dirty="0"/>
            </a:br>
            <a:r>
              <a:rPr lang="en-US" dirty="0"/>
              <a:t>Step 6: Return</a:t>
            </a:r>
          </a:p>
        </p:txBody>
      </p:sp>
      <p:sp>
        <p:nvSpPr>
          <p:cNvPr id="4" name="Slide Number Placeholder 3">
            <a:extLst>
              <a:ext uri="{FF2B5EF4-FFF2-40B4-BE49-F238E27FC236}">
                <a16:creationId xmlns:a16="http://schemas.microsoft.com/office/drawing/2014/main" id="{EF38F140-0A94-488B-B675-26ABA54C5008}"/>
              </a:ext>
            </a:extLst>
          </p:cNvPr>
          <p:cNvSpPr>
            <a:spLocks noGrp="1"/>
          </p:cNvSpPr>
          <p:nvPr>
            <p:ph type="sldNum" sz="quarter" idx="12"/>
          </p:nvPr>
        </p:nvSpPr>
        <p:spPr/>
        <p:txBody>
          <a:bodyPr/>
          <a:lstStyle/>
          <a:p>
            <a:fld id="{0FF54DE5-C571-48E8-A5BC-B369434E2F44}" type="slidenum">
              <a:rPr lang="en-US" smtClean="0"/>
              <a:t>55</a:t>
            </a:fld>
            <a:endParaRPr lang="en-US" dirty="0"/>
          </a:p>
        </p:txBody>
      </p:sp>
    </p:spTree>
    <p:extLst>
      <p:ext uri="{BB962C8B-B14F-4D97-AF65-F5344CB8AC3E}">
        <p14:creationId xmlns:p14="http://schemas.microsoft.com/office/powerpoint/2010/main" val="36238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6358-2728-441A-A243-DC5F0F2865BD}"/>
              </a:ext>
            </a:extLst>
          </p:cNvPr>
          <p:cNvSpPr>
            <a:spLocks noGrp="1"/>
          </p:cNvSpPr>
          <p:nvPr>
            <p:ph type="title"/>
          </p:nvPr>
        </p:nvSpPr>
        <p:spPr/>
        <p:txBody>
          <a:bodyPr/>
          <a:lstStyle/>
          <a:p>
            <a:r>
              <a:rPr lang="en-US" dirty="0"/>
              <a:t>Inserting a node into the linked list</a:t>
            </a:r>
          </a:p>
        </p:txBody>
      </p:sp>
      <p:sp>
        <p:nvSpPr>
          <p:cNvPr id="3" name="Content Placeholder 2">
            <a:extLst>
              <a:ext uri="{FF2B5EF4-FFF2-40B4-BE49-F238E27FC236}">
                <a16:creationId xmlns:a16="http://schemas.microsoft.com/office/drawing/2014/main" id="{DEA4F83D-35A9-4AB7-B335-B093E262FDEE}"/>
              </a:ext>
            </a:extLst>
          </p:cNvPr>
          <p:cNvSpPr>
            <a:spLocks noGrp="1"/>
          </p:cNvSpPr>
          <p:nvPr>
            <p:ph idx="1"/>
          </p:nvPr>
        </p:nvSpPr>
        <p:spPr/>
        <p:txBody>
          <a:bodyPr/>
          <a:lstStyle/>
          <a:p>
            <a:r>
              <a:rPr lang="en-US" dirty="0"/>
              <a:t>Inserting a node at the beginning of the linked list </a:t>
            </a:r>
          </a:p>
          <a:p>
            <a:r>
              <a:rPr lang="en-US" dirty="0"/>
              <a:t>Inserting a node at the given position. </a:t>
            </a:r>
          </a:p>
          <a:p>
            <a:r>
              <a:rPr lang="en-US" dirty="0"/>
              <a:t>Inserting a node at the end of the linked list.</a:t>
            </a:r>
          </a:p>
        </p:txBody>
      </p:sp>
      <p:sp>
        <p:nvSpPr>
          <p:cNvPr id="4" name="Slide Number Placeholder 3">
            <a:extLst>
              <a:ext uri="{FF2B5EF4-FFF2-40B4-BE49-F238E27FC236}">
                <a16:creationId xmlns:a16="http://schemas.microsoft.com/office/drawing/2014/main" id="{C4825232-B5FC-40D8-AC9F-CBFACDACDC75}"/>
              </a:ext>
            </a:extLst>
          </p:cNvPr>
          <p:cNvSpPr>
            <a:spLocks noGrp="1"/>
          </p:cNvSpPr>
          <p:nvPr>
            <p:ph type="sldNum" sz="quarter" idx="12"/>
          </p:nvPr>
        </p:nvSpPr>
        <p:spPr/>
        <p:txBody>
          <a:bodyPr/>
          <a:lstStyle/>
          <a:p>
            <a:fld id="{0FF54DE5-C571-48E8-A5BC-B369434E2F44}" type="slidenum">
              <a:rPr lang="en-US" smtClean="0"/>
              <a:t>56</a:t>
            </a:fld>
            <a:endParaRPr lang="en-US" dirty="0"/>
          </a:p>
        </p:txBody>
      </p:sp>
    </p:spTree>
    <p:extLst>
      <p:ext uri="{BB962C8B-B14F-4D97-AF65-F5344CB8AC3E}">
        <p14:creationId xmlns:p14="http://schemas.microsoft.com/office/powerpoint/2010/main" val="380817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B6921-6ACF-46BB-ABE0-63B713ADD418}"/>
              </a:ext>
            </a:extLst>
          </p:cNvPr>
          <p:cNvSpPr>
            <a:spLocks noGrp="1"/>
          </p:cNvSpPr>
          <p:nvPr>
            <p:ph type="title"/>
          </p:nvPr>
        </p:nvSpPr>
        <p:spPr/>
        <p:txBody>
          <a:bodyPr/>
          <a:lstStyle/>
          <a:p>
            <a:r>
              <a:rPr lang="en-US" dirty="0"/>
              <a:t>Inserting node at Front</a:t>
            </a:r>
          </a:p>
        </p:txBody>
      </p:sp>
      <p:sp>
        <p:nvSpPr>
          <p:cNvPr id="3" name="Content Placeholder 2">
            <a:extLst>
              <a:ext uri="{FF2B5EF4-FFF2-40B4-BE49-F238E27FC236}">
                <a16:creationId xmlns:a16="http://schemas.microsoft.com/office/drawing/2014/main" id="{10E67320-8E0B-420E-97CA-86B7E4DA55E7}"/>
              </a:ext>
            </a:extLst>
          </p:cNvPr>
          <p:cNvSpPr>
            <a:spLocks noGrp="1"/>
          </p:cNvSpPr>
          <p:nvPr>
            <p:ph idx="1"/>
          </p:nvPr>
        </p:nvSpPr>
        <p:spPr/>
        <p:txBody>
          <a:bodyPr/>
          <a:lstStyle/>
          <a:p>
            <a:pPr marL="457200" indent="-457200">
              <a:buAutoNum type="arabicPeriod"/>
            </a:pPr>
            <a:r>
              <a:rPr lang="en-US" dirty="0"/>
              <a:t>Create a node. </a:t>
            </a:r>
          </a:p>
          <a:p>
            <a:pPr marL="457200" indent="-457200">
              <a:buAutoNum type="arabicPeriod"/>
            </a:pPr>
            <a:r>
              <a:rPr lang="en-US" dirty="0"/>
              <a:t>Fill data into the data field of the new node. </a:t>
            </a:r>
          </a:p>
          <a:p>
            <a:pPr marL="457200" indent="-457200">
              <a:buAutoNum type="arabicPeriod"/>
            </a:pPr>
            <a:r>
              <a:rPr lang="en-US" dirty="0"/>
              <a:t>Mark its pointer field as NULL </a:t>
            </a:r>
          </a:p>
          <a:p>
            <a:pPr marL="457200" indent="-457200">
              <a:buAutoNum type="arabicPeriod"/>
            </a:pPr>
            <a:r>
              <a:rPr lang="en-US" dirty="0"/>
              <a:t>Attach this newly created node to START </a:t>
            </a:r>
          </a:p>
          <a:p>
            <a:pPr marL="457200" indent="-457200">
              <a:buAutoNum type="arabicPeriod"/>
            </a:pPr>
            <a:r>
              <a:rPr lang="en-US" dirty="0"/>
              <a:t>Make the new node as the START node.</a:t>
            </a:r>
          </a:p>
        </p:txBody>
      </p:sp>
      <p:sp>
        <p:nvSpPr>
          <p:cNvPr id="4" name="Slide Number Placeholder 3">
            <a:extLst>
              <a:ext uri="{FF2B5EF4-FFF2-40B4-BE49-F238E27FC236}">
                <a16:creationId xmlns:a16="http://schemas.microsoft.com/office/drawing/2014/main" id="{EA73343A-7027-49ED-BC94-B22E177A6C80}"/>
              </a:ext>
            </a:extLst>
          </p:cNvPr>
          <p:cNvSpPr>
            <a:spLocks noGrp="1"/>
          </p:cNvSpPr>
          <p:nvPr>
            <p:ph type="sldNum" sz="quarter" idx="12"/>
          </p:nvPr>
        </p:nvSpPr>
        <p:spPr/>
        <p:txBody>
          <a:bodyPr/>
          <a:lstStyle/>
          <a:p>
            <a:fld id="{0FF54DE5-C571-48E8-A5BC-B369434E2F44}" type="slidenum">
              <a:rPr lang="en-US" smtClean="0"/>
              <a:t>57</a:t>
            </a:fld>
            <a:endParaRPr lang="en-US" dirty="0"/>
          </a:p>
        </p:txBody>
      </p:sp>
      <p:pic>
        <p:nvPicPr>
          <p:cNvPr id="5" name="Picture 4">
            <a:extLst>
              <a:ext uri="{FF2B5EF4-FFF2-40B4-BE49-F238E27FC236}">
                <a16:creationId xmlns:a16="http://schemas.microsoft.com/office/drawing/2014/main" id="{E966CB0A-F70A-4966-A2BD-6FCDD80DA675}"/>
              </a:ext>
            </a:extLst>
          </p:cNvPr>
          <p:cNvPicPr>
            <a:picLocks noChangeAspect="1"/>
          </p:cNvPicPr>
          <p:nvPr/>
        </p:nvPicPr>
        <p:blipFill>
          <a:blip r:embed="rId2"/>
          <a:stretch>
            <a:fillRect/>
          </a:stretch>
        </p:blipFill>
        <p:spPr>
          <a:xfrm>
            <a:off x="6693510" y="2885594"/>
            <a:ext cx="3926954" cy="2479785"/>
          </a:xfrm>
          <a:prstGeom prst="rect">
            <a:avLst/>
          </a:prstGeom>
        </p:spPr>
      </p:pic>
    </p:spTree>
    <p:extLst>
      <p:ext uri="{BB962C8B-B14F-4D97-AF65-F5344CB8AC3E}">
        <p14:creationId xmlns:p14="http://schemas.microsoft.com/office/powerpoint/2010/main" val="270476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E42E-886A-4C5D-825B-06F7375D6082}"/>
              </a:ext>
            </a:extLst>
          </p:cNvPr>
          <p:cNvSpPr>
            <a:spLocks noGrp="1"/>
          </p:cNvSpPr>
          <p:nvPr>
            <p:ph type="title"/>
          </p:nvPr>
        </p:nvSpPr>
        <p:spPr/>
        <p:txBody>
          <a:bodyPr/>
          <a:lstStyle/>
          <a:p>
            <a:r>
              <a:rPr lang="en-US" dirty="0"/>
              <a:t>Inserting node at Front</a:t>
            </a:r>
          </a:p>
        </p:txBody>
      </p:sp>
      <p:sp>
        <p:nvSpPr>
          <p:cNvPr id="3" name="Content Placeholder 2">
            <a:extLst>
              <a:ext uri="{FF2B5EF4-FFF2-40B4-BE49-F238E27FC236}">
                <a16:creationId xmlns:a16="http://schemas.microsoft.com/office/drawing/2014/main" id="{3A92ECF8-E525-4CD0-9631-E53B324829EB}"/>
              </a:ext>
            </a:extLst>
          </p:cNvPr>
          <p:cNvSpPr>
            <a:spLocks noGrp="1"/>
          </p:cNvSpPr>
          <p:nvPr>
            <p:ph idx="1"/>
          </p:nvPr>
        </p:nvSpPr>
        <p:spPr/>
        <p:txBody>
          <a:bodyPr/>
          <a:lstStyle/>
          <a:p>
            <a:r>
              <a:rPr lang="en-US" dirty="0"/>
              <a:t>ALGORITHM: INS_BEG (START, P) START contains the address of the first node. </a:t>
            </a:r>
          </a:p>
          <a:p>
            <a:r>
              <a:rPr lang="en-US" dirty="0"/>
              <a:t>Step 1: P </a:t>
            </a:r>
            <a:r>
              <a:rPr lang="en-US" dirty="0">
                <a:sym typeface="Wingdings" panose="05000000000000000000" pitchFamily="2" charset="2"/>
              </a:rPr>
              <a:t></a:t>
            </a:r>
            <a:r>
              <a:rPr lang="en-US" dirty="0"/>
              <a:t> new Node; </a:t>
            </a:r>
            <a:br>
              <a:rPr lang="en-US" dirty="0"/>
            </a:br>
            <a:r>
              <a:rPr lang="en-US" dirty="0"/>
              <a:t>Step 2: data(P) </a:t>
            </a:r>
            <a:r>
              <a:rPr lang="en-US" dirty="0">
                <a:sym typeface="Wingdings" panose="05000000000000000000" pitchFamily="2" charset="2"/>
              </a:rPr>
              <a:t> </a:t>
            </a:r>
            <a:r>
              <a:rPr lang="en-US" dirty="0"/>
              <a:t>num; </a:t>
            </a:r>
            <a:br>
              <a:rPr lang="en-US" dirty="0"/>
            </a:br>
            <a:r>
              <a:rPr lang="en-US" dirty="0"/>
              <a:t>Step 3: link(P) </a:t>
            </a:r>
            <a:r>
              <a:rPr lang="en-US" dirty="0">
                <a:sym typeface="Wingdings" panose="05000000000000000000" pitchFamily="2" charset="2"/>
              </a:rPr>
              <a:t> </a:t>
            </a:r>
            <a:r>
              <a:rPr lang="en-US" dirty="0"/>
              <a:t>START </a:t>
            </a:r>
            <a:br>
              <a:rPr lang="en-US" dirty="0"/>
            </a:br>
            <a:r>
              <a:rPr lang="en-US" dirty="0"/>
              <a:t>Step 4: START </a:t>
            </a:r>
            <a:r>
              <a:rPr lang="en-US" dirty="0">
                <a:sym typeface="Wingdings" panose="05000000000000000000" pitchFamily="2" charset="2"/>
              </a:rPr>
              <a:t> </a:t>
            </a:r>
            <a:r>
              <a:rPr lang="en-US" dirty="0"/>
              <a:t>P </a:t>
            </a:r>
            <a:br>
              <a:rPr lang="en-US" dirty="0"/>
            </a:br>
            <a:r>
              <a:rPr lang="en-US" dirty="0"/>
              <a:t>Step 5: Return</a:t>
            </a:r>
          </a:p>
        </p:txBody>
      </p:sp>
      <p:sp>
        <p:nvSpPr>
          <p:cNvPr id="4" name="Slide Number Placeholder 3">
            <a:extLst>
              <a:ext uri="{FF2B5EF4-FFF2-40B4-BE49-F238E27FC236}">
                <a16:creationId xmlns:a16="http://schemas.microsoft.com/office/drawing/2014/main" id="{F50283EF-26DA-4E40-8F7B-68A0CFF545E1}"/>
              </a:ext>
            </a:extLst>
          </p:cNvPr>
          <p:cNvSpPr>
            <a:spLocks noGrp="1"/>
          </p:cNvSpPr>
          <p:nvPr>
            <p:ph type="sldNum" sz="quarter" idx="12"/>
          </p:nvPr>
        </p:nvSpPr>
        <p:spPr/>
        <p:txBody>
          <a:bodyPr/>
          <a:lstStyle/>
          <a:p>
            <a:fld id="{0FF54DE5-C571-48E8-A5BC-B369434E2F44}" type="slidenum">
              <a:rPr lang="en-US" smtClean="0"/>
              <a:t>58</a:t>
            </a:fld>
            <a:endParaRPr lang="en-US" dirty="0"/>
          </a:p>
        </p:txBody>
      </p:sp>
    </p:spTree>
    <p:extLst>
      <p:ext uri="{BB962C8B-B14F-4D97-AF65-F5344CB8AC3E}">
        <p14:creationId xmlns:p14="http://schemas.microsoft.com/office/powerpoint/2010/main" val="108928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28DB-FD14-4F4F-8F12-F18E7E369431}"/>
              </a:ext>
            </a:extLst>
          </p:cNvPr>
          <p:cNvSpPr>
            <a:spLocks noGrp="1"/>
          </p:cNvSpPr>
          <p:nvPr>
            <p:ph type="title"/>
          </p:nvPr>
        </p:nvSpPr>
        <p:spPr/>
        <p:txBody>
          <a:bodyPr/>
          <a:lstStyle/>
          <a:p>
            <a:r>
              <a:rPr lang="en-US" dirty="0"/>
              <a:t>Inserting node at Last</a:t>
            </a:r>
          </a:p>
        </p:txBody>
      </p:sp>
      <p:sp>
        <p:nvSpPr>
          <p:cNvPr id="3" name="Content Placeholder 2">
            <a:extLst>
              <a:ext uri="{FF2B5EF4-FFF2-40B4-BE49-F238E27FC236}">
                <a16:creationId xmlns:a16="http://schemas.microsoft.com/office/drawing/2014/main" id="{C02DBE06-00CB-406C-BAAB-5299CA2555B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67EC39E-72FA-47DE-BE34-0D5541F09D23}"/>
              </a:ext>
            </a:extLst>
          </p:cNvPr>
          <p:cNvSpPr>
            <a:spLocks noGrp="1"/>
          </p:cNvSpPr>
          <p:nvPr>
            <p:ph type="sldNum" sz="quarter" idx="12"/>
          </p:nvPr>
        </p:nvSpPr>
        <p:spPr/>
        <p:txBody>
          <a:bodyPr/>
          <a:lstStyle/>
          <a:p>
            <a:fld id="{0FF54DE5-C571-48E8-A5BC-B369434E2F44}" type="slidenum">
              <a:rPr lang="en-US" smtClean="0"/>
              <a:t>59</a:t>
            </a:fld>
            <a:endParaRPr lang="en-US" dirty="0"/>
          </a:p>
        </p:txBody>
      </p:sp>
      <p:pic>
        <p:nvPicPr>
          <p:cNvPr id="5" name="Picture 4">
            <a:extLst>
              <a:ext uri="{FF2B5EF4-FFF2-40B4-BE49-F238E27FC236}">
                <a16:creationId xmlns:a16="http://schemas.microsoft.com/office/drawing/2014/main" id="{7C37C8CE-5706-4101-827A-4195C692BBAD}"/>
              </a:ext>
            </a:extLst>
          </p:cNvPr>
          <p:cNvPicPr>
            <a:picLocks noChangeAspect="1"/>
          </p:cNvPicPr>
          <p:nvPr/>
        </p:nvPicPr>
        <p:blipFill>
          <a:blip r:embed="rId2"/>
          <a:stretch>
            <a:fillRect/>
          </a:stretch>
        </p:blipFill>
        <p:spPr>
          <a:xfrm>
            <a:off x="3447626" y="2033609"/>
            <a:ext cx="5295230" cy="3705182"/>
          </a:xfrm>
          <a:prstGeom prst="rect">
            <a:avLst/>
          </a:prstGeom>
        </p:spPr>
      </p:pic>
    </p:spTree>
    <p:extLst>
      <p:ext uri="{BB962C8B-B14F-4D97-AF65-F5344CB8AC3E}">
        <p14:creationId xmlns:p14="http://schemas.microsoft.com/office/powerpoint/2010/main" val="388244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B637-884B-497B-BEBE-C6C7B8589EF6}"/>
              </a:ext>
            </a:extLst>
          </p:cNvPr>
          <p:cNvSpPr>
            <a:spLocks noGrp="1"/>
          </p:cNvSpPr>
          <p:nvPr>
            <p:ph type="title"/>
          </p:nvPr>
        </p:nvSpPr>
        <p:spPr/>
        <p:txBody>
          <a:bodyPr/>
          <a:lstStyle/>
          <a:p>
            <a:r>
              <a:rPr lang="en-US" dirty="0"/>
              <a:t>Difference between them </a:t>
            </a:r>
          </a:p>
        </p:txBody>
      </p:sp>
      <p:sp>
        <p:nvSpPr>
          <p:cNvPr id="3" name="Content Placeholder 2">
            <a:extLst>
              <a:ext uri="{FF2B5EF4-FFF2-40B4-BE49-F238E27FC236}">
                <a16:creationId xmlns:a16="http://schemas.microsoft.com/office/drawing/2014/main" id="{FE441C58-4632-4279-9F2B-5C85D8F8BB07}"/>
              </a:ext>
            </a:extLst>
          </p:cNvPr>
          <p:cNvSpPr>
            <a:spLocks noGrp="1"/>
          </p:cNvSpPr>
          <p:nvPr>
            <p:ph idx="1"/>
          </p:nvPr>
        </p:nvSpPr>
        <p:spPr/>
        <p:txBody>
          <a:bodyPr/>
          <a:lstStyle/>
          <a:p>
            <a:r>
              <a:rPr lang="en-US" dirty="0"/>
              <a:t>A primitive data structure is generally a basic structure that is usually built into the language, such as an integer, a float. </a:t>
            </a:r>
          </a:p>
          <a:p>
            <a:r>
              <a:rPr lang="en-US" dirty="0"/>
              <a:t>A non-primitive data structure is built out of primitive data structures linked together in meaningful ways, such as a or a linked-list, binary search tree, AVL Tree, graph etc. </a:t>
            </a:r>
          </a:p>
        </p:txBody>
      </p:sp>
      <p:sp>
        <p:nvSpPr>
          <p:cNvPr id="4" name="Slide Number Placeholder 3">
            <a:extLst>
              <a:ext uri="{FF2B5EF4-FFF2-40B4-BE49-F238E27FC236}">
                <a16:creationId xmlns:a16="http://schemas.microsoft.com/office/drawing/2014/main" id="{E21EEB57-2C56-42FD-98CA-842387BDA4F4}"/>
              </a:ext>
            </a:extLst>
          </p:cNvPr>
          <p:cNvSpPr>
            <a:spLocks noGrp="1"/>
          </p:cNvSpPr>
          <p:nvPr>
            <p:ph type="sldNum" sz="quarter" idx="12"/>
          </p:nvPr>
        </p:nvSpPr>
        <p:spPr/>
        <p:txBody>
          <a:bodyPr/>
          <a:lstStyle/>
          <a:p>
            <a:fld id="{0FF54DE5-C571-48E8-A5BC-B369434E2F44}" type="slidenum">
              <a:rPr lang="en-US" smtClean="0"/>
              <a:t>6</a:t>
            </a:fld>
            <a:endParaRPr lang="en-US" dirty="0"/>
          </a:p>
        </p:txBody>
      </p:sp>
    </p:spTree>
    <p:extLst>
      <p:ext uri="{BB962C8B-B14F-4D97-AF65-F5344CB8AC3E}">
        <p14:creationId xmlns:p14="http://schemas.microsoft.com/office/powerpoint/2010/main" val="250954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F45A-9036-4A91-993A-EFCDEB459AD5}"/>
              </a:ext>
            </a:extLst>
          </p:cNvPr>
          <p:cNvSpPr>
            <a:spLocks noGrp="1"/>
          </p:cNvSpPr>
          <p:nvPr>
            <p:ph type="title"/>
          </p:nvPr>
        </p:nvSpPr>
        <p:spPr/>
        <p:txBody>
          <a:bodyPr/>
          <a:lstStyle/>
          <a:p>
            <a:r>
              <a:rPr lang="en-US" dirty="0"/>
              <a:t>Inserting node at Last</a:t>
            </a:r>
          </a:p>
        </p:txBody>
      </p:sp>
      <p:sp>
        <p:nvSpPr>
          <p:cNvPr id="3" name="Content Placeholder 2">
            <a:extLst>
              <a:ext uri="{FF2B5EF4-FFF2-40B4-BE49-F238E27FC236}">
                <a16:creationId xmlns:a16="http://schemas.microsoft.com/office/drawing/2014/main" id="{15FC73B2-1694-4F68-90DF-E718E271A998}"/>
              </a:ext>
            </a:extLst>
          </p:cNvPr>
          <p:cNvSpPr>
            <a:spLocks noGrp="1"/>
          </p:cNvSpPr>
          <p:nvPr>
            <p:ph idx="1"/>
          </p:nvPr>
        </p:nvSpPr>
        <p:spPr/>
        <p:txBody>
          <a:bodyPr/>
          <a:lstStyle/>
          <a:p>
            <a:r>
              <a:rPr lang="en-US" dirty="0"/>
              <a:t>ALGORITHM: INS_END (START, P) START contains the address of the first node. </a:t>
            </a:r>
          </a:p>
          <a:p>
            <a:r>
              <a:rPr lang="en-US" dirty="0"/>
              <a:t>Step 1: 	START </a:t>
            </a:r>
            <a:br>
              <a:rPr lang="en-US" dirty="0"/>
            </a:br>
            <a:r>
              <a:rPr lang="en-US" dirty="0"/>
              <a:t>Step 2: 	P START [identify the last node] </a:t>
            </a:r>
            <a:br>
              <a:rPr lang="en-US" dirty="0"/>
            </a:br>
            <a:r>
              <a:rPr lang="en-US" dirty="0"/>
              <a:t>			while P!= null </a:t>
            </a:r>
            <a:br>
              <a:rPr lang="en-US" dirty="0"/>
            </a:br>
            <a:r>
              <a:rPr lang="en-US" dirty="0"/>
              <a:t>			P </a:t>
            </a:r>
            <a:r>
              <a:rPr lang="en-US" dirty="0">
                <a:sym typeface="Wingdings" panose="05000000000000000000" pitchFamily="2" charset="2"/>
              </a:rPr>
              <a:t> </a:t>
            </a:r>
            <a:r>
              <a:rPr lang="en-US" dirty="0"/>
              <a:t>next (P) </a:t>
            </a:r>
            <a:br>
              <a:rPr lang="en-US" dirty="0"/>
            </a:br>
            <a:r>
              <a:rPr lang="en-US" dirty="0"/>
              <a:t>		End while </a:t>
            </a:r>
            <a:br>
              <a:rPr lang="en-US" dirty="0"/>
            </a:br>
            <a:r>
              <a:rPr lang="en-US" dirty="0"/>
              <a:t>Step 3: 	N </a:t>
            </a:r>
            <a:r>
              <a:rPr lang="en-US" dirty="0">
                <a:sym typeface="Wingdings" panose="05000000000000000000" pitchFamily="2" charset="2"/>
              </a:rPr>
              <a:t> </a:t>
            </a:r>
            <a:r>
              <a:rPr lang="en-US" dirty="0"/>
              <a:t>new Node; </a:t>
            </a:r>
            <a:br>
              <a:rPr lang="en-US" dirty="0"/>
            </a:br>
            <a:r>
              <a:rPr lang="en-US" dirty="0"/>
              <a:t>Step 4: 	data(N)</a:t>
            </a:r>
            <a:r>
              <a:rPr lang="en-US" dirty="0">
                <a:sym typeface="Wingdings" panose="05000000000000000000" pitchFamily="2" charset="2"/>
              </a:rPr>
              <a:t> </a:t>
            </a:r>
            <a:r>
              <a:rPr lang="en-US" dirty="0"/>
              <a:t> item; </a:t>
            </a:r>
            <a:br>
              <a:rPr lang="en-US" dirty="0"/>
            </a:br>
            <a:r>
              <a:rPr lang="en-US" dirty="0"/>
              <a:t>Step 5: 	link(N)</a:t>
            </a:r>
            <a:r>
              <a:rPr lang="en-US" dirty="0">
                <a:sym typeface="Wingdings" panose="05000000000000000000" pitchFamily="2" charset="2"/>
              </a:rPr>
              <a:t> </a:t>
            </a:r>
            <a:r>
              <a:rPr lang="en-US" dirty="0"/>
              <a:t> null </a:t>
            </a:r>
            <a:br>
              <a:rPr lang="en-US" dirty="0"/>
            </a:br>
            <a:r>
              <a:rPr lang="en-US" dirty="0"/>
              <a:t>Step 6: 	link(P)</a:t>
            </a:r>
            <a:r>
              <a:rPr lang="en-US" dirty="0">
                <a:sym typeface="Wingdings" panose="05000000000000000000" pitchFamily="2" charset="2"/>
              </a:rPr>
              <a:t> </a:t>
            </a:r>
            <a:r>
              <a:rPr lang="en-US" dirty="0"/>
              <a:t> N </a:t>
            </a:r>
            <a:br>
              <a:rPr lang="en-US" dirty="0"/>
            </a:br>
            <a:r>
              <a:rPr lang="en-US" dirty="0"/>
              <a:t>Step 7: 	Return</a:t>
            </a:r>
          </a:p>
        </p:txBody>
      </p:sp>
      <p:sp>
        <p:nvSpPr>
          <p:cNvPr id="4" name="Slide Number Placeholder 3">
            <a:extLst>
              <a:ext uri="{FF2B5EF4-FFF2-40B4-BE49-F238E27FC236}">
                <a16:creationId xmlns:a16="http://schemas.microsoft.com/office/drawing/2014/main" id="{970B6752-449B-46F1-8224-8BF0B6F3E080}"/>
              </a:ext>
            </a:extLst>
          </p:cNvPr>
          <p:cNvSpPr>
            <a:spLocks noGrp="1"/>
          </p:cNvSpPr>
          <p:nvPr>
            <p:ph type="sldNum" sz="quarter" idx="12"/>
          </p:nvPr>
        </p:nvSpPr>
        <p:spPr/>
        <p:txBody>
          <a:bodyPr/>
          <a:lstStyle/>
          <a:p>
            <a:fld id="{0FF54DE5-C571-48E8-A5BC-B369434E2F44}" type="slidenum">
              <a:rPr lang="en-US" smtClean="0"/>
              <a:t>60</a:t>
            </a:fld>
            <a:endParaRPr lang="en-US" dirty="0"/>
          </a:p>
        </p:txBody>
      </p:sp>
    </p:spTree>
    <p:extLst>
      <p:ext uri="{BB962C8B-B14F-4D97-AF65-F5344CB8AC3E}">
        <p14:creationId xmlns:p14="http://schemas.microsoft.com/office/powerpoint/2010/main" val="341816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7849-A9C7-495E-BEF9-9EE0984FCE5B}"/>
              </a:ext>
            </a:extLst>
          </p:cNvPr>
          <p:cNvSpPr>
            <a:spLocks noGrp="1"/>
          </p:cNvSpPr>
          <p:nvPr>
            <p:ph type="title"/>
          </p:nvPr>
        </p:nvSpPr>
        <p:spPr/>
        <p:txBody>
          <a:bodyPr/>
          <a:lstStyle/>
          <a:p>
            <a:r>
              <a:rPr lang="en-US" dirty="0"/>
              <a:t>Inserting node at a given Position</a:t>
            </a:r>
          </a:p>
        </p:txBody>
      </p:sp>
      <p:sp>
        <p:nvSpPr>
          <p:cNvPr id="3" name="Content Placeholder 2">
            <a:extLst>
              <a:ext uri="{FF2B5EF4-FFF2-40B4-BE49-F238E27FC236}">
                <a16:creationId xmlns:a16="http://schemas.microsoft.com/office/drawing/2014/main" id="{2982F254-1257-4648-975E-A3FA6CB9B8A0}"/>
              </a:ext>
            </a:extLst>
          </p:cNvPr>
          <p:cNvSpPr>
            <a:spLocks noGrp="1"/>
          </p:cNvSpPr>
          <p:nvPr>
            <p:ph idx="1"/>
          </p:nvPr>
        </p:nvSpPr>
        <p:spPr/>
        <p:txBody>
          <a:bodyPr/>
          <a:lstStyle/>
          <a:p>
            <a:r>
              <a:rPr lang="en-US" dirty="0"/>
              <a:t>ALGORITHM: INS_POS (START, P) START contains the address of the first node.</a:t>
            </a:r>
            <a:br>
              <a:rPr lang="en-US" dirty="0"/>
            </a:br>
            <a:endParaRPr lang="en-US" dirty="0"/>
          </a:p>
        </p:txBody>
      </p:sp>
      <p:sp>
        <p:nvSpPr>
          <p:cNvPr id="4" name="Slide Number Placeholder 3">
            <a:extLst>
              <a:ext uri="{FF2B5EF4-FFF2-40B4-BE49-F238E27FC236}">
                <a16:creationId xmlns:a16="http://schemas.microsoft.com/office/drawing/2014/main" id="{6C7C8C40-8DFA-4E7D-8D68-F93C925A1CA6}"/>
              </a:ext>
            </a:extLst>
          </p:cNvPr>
          <p:cNvSpPr>
            <a:spLocks noGrp="1"/>
          </p:cNvSpPr>
          <p:nvPr>
            <p:ph type="sldNum" sz="quarter" idx="12"/>
          </p:nvPr>
        </p:nvSpPr>
        <p:spPr/>
        <p:txBody>
          <a:bodyPr/>
          <a:lstStyle/>
          <a:p>
            <a:fld id="{0FF54DE5-C571-48E8-A5BC-B369434E2F44}" type="slidenum">
              <a:rPr lang="en-US" smtClean="0"/>
              <a:t>61</a:t>
            </a:fld>
            <a:endParaRPr lang="en-US" dirty="0"/>
          </a:p>
        </p:txBody>
      </p:sp>
      <p:pic>
        <p:nvPicPr>
          <p:cNvPr id="5" name="Picture 4">
            <a:extLst>
              <a:ext uri="{FF2B5EF4-FFF2-40B4-BE49-F238E27FC236}">
                <a16:creationId xmlns:a16="http://schemas.microsoft.com/office/drawing/2014/main" id="{628EE80E-5EB9-49F7-9BF0-113C836B257A}"/>
              </a:ext>
            </a:extLst>
          </p:cNvPr>
          <p:cNvPicPr>
            <a:picLocks noChangeAspect="1"/>
          </p:cNvPicPr>
          <p:nvPr/>
        </p:nvPicPr>
        <p:blipFill>
          <a:blip r:embed="rId2"/>
          <a:stretch>
            <a:fillRect/>
          </a:stretch>
        </p:blipFill>
        <p:spPr>
          <a:xfrm>
            <a:off x="3140707" y="2165169"/>
            <a:ext cx="5909067" cy="3442061"/>
          </a:xfrm>
          <a:prstGeom prst="rect">
            <a:avLst/>
          </a:prstGeom>
        </p:spPr>
      </p:pic>
    </p:spTree>
    <p:extLst>
      <p:ext uri="{BB962C8B-B14F-4D97-AF65-F5344CB8AC3E}">
        <p14:creationId xmlns:p14="http://schemas.microsoft.com/office/powerpoint/2010/main" val="420761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A93B-D03C-4B8B-A1B1-8596A4741181}"/>
              </a:ext>
            </a:extLst>
          </p:cNvPr>
          <p:cNvSpPr>
            <a:spLocks noGrp="1"/>
          </p:cNvSpPr>
          <p:nvPr>
            <p:ph type="title"/>
          </p:nvPr>
        </p:nvSpPr>
        <p:spPr/>
        <p:txBody>
          <a:bodyPr/>
          <a:lstStyle/>
          <a:p>
            <a:r>
              <a:rPr lang="en-US" dirty="0"/>
              <a:t>Deleting a node</a:t>
            </a:r>
          </a:p>
        </p:txBody>
      </p:sp>
      <p:sp>
        <p:nvSpPr>
          <p:cNvPr id="3" name="Content Placeholder 2">
            <a:extLst>
              <a:ext uri="{FF2B5EF4-FFF2-40B4-BE49-F238E27FC236}">
                <a16:creationId xmlns:a16="http://schemas.microsoft.com/office/drawing/2014/main" id="{2C1649D8-EB5F-43CF-A779-A556F8458C01}"/>
              </a:ext>
            </a:extLst>
          </p:cNvPr>
          <p:cNvSpPr>
            <a:spLocks noGrp="1"/>
          </p:cNvSpPr>
          <p:nvPr>
            <p:ph idx="1"/>
          </p:nvPr>
        </p:nvSpPr>
        <p:spPr>
          <a:xfrm>
            <a:off x="1104900" y="1600200"/>
            <a:ext cx="9982200" cy="5052270"/>
          </a:xfrm>
        </p:spPr>
        <p:txBody>
          <a:bodyPr>
            <a:normAutofit fontScale="92500" lnSpcReduction="10000"/>
          </a:bodyPr>
          <a:lstStyle/>
          <a:p>
            <a:r>
              <a:rPr lang="en-US" dirty="0"/>
              <a:t>Deleting an item from the linked list: </a:t>
            </a:r>
          </a:p>
          <a:p>
            <a:pPr lvl="1"/>
            <a:r>
              <a:rPr lang="en-US" dirty="0"/>
              <a:t>Deletion of the first node </a:t>
            </a:r>
          </a:p>
          <a:p>
            <a:pPr lvl="1"/>
            <a:r>
              <a:rPr lang="en-US" dirty="0"/>
              <a:t>Deletion of the last node </a:t>
            </a:r>
          </a:p>
          <a:p>
            <a:pPr lvl="1"/>
            <a:r>
              <a:rPr lang="en-US" dirty="0"/>
              <a:t>Deletion of the node at the give position</a:t>
            </a:r>
          </a:p>
          <a:p>
            <a:r>
              <a:rPr lang="en-US" dirty="0"/>
              <a:t>ALGORITHM: DEL_END (P1, P2, START) </a:t>
            </a:r>
            <a:br>
              <a:rPr lang="en-US" dirty="0"/>
            </a:br>
            <a:r>
              <a:rPr lang="en-US" dirty="0"/>
              <a:t>This used two pointers P1 and P2. </a:t>
            </a:r>
            <a:br>
              <a:rPr lang="en-US" dirty="0"/>
            </a:br>
            <a:r>
              <a:rPr lang="en-US" dirty="0"/>
              <a:t>Pointer P2 is used to traverse the linked list and pointer P1 keeps the location of the previous node of P2. </a:t>
            </a:r>
          </a:p>
          <a:p>
            <a:r>
              <a:rPr lang="en-US" dirty="0"/>
              <a:t>Step 1: START </a:t>
            </a:r>
            <a:br>
              <a:rPr lang="en-US" dirty="0"/>
            </a:br>
            <a:r>
              <a:rPr lang="en-US" dirty="0"/>
              <a:t>Step 2: P2 </a:t>
            </a:r>
            <a:r>
              <a:rPr lang="en-US" dirty="0">
                <a:sym typeface="Wingdings" panose="05000000000000000000" pitchFamily="2" charset="2"/>
              </a:rPr>
              <a:t> </a:t>
            </a:r>
            <a:r>
              <a:rPr lang="en-US" dirty="0"/>
              <a:t>START; </a:t>
            </a:r>
            <a:br>
              <a:rPr lang="en-US" dirty="0"/>
            </a:br>
            <a:r>
              <a:rPr lang="en-US" dirty="0"/>
              <a:t>Step 3: while ( link(P2) ! = NULL) </a:t>
            </a:r>
            <a:br>
              <a:rPr lang="en-US" dirty="0"/>
            </a:br>
            <a:r>
              <a:rPr lang="en-US" dirty="0"/>
              <a:t>	  P1</a:t>
            </a:r>
            <a:r>
              <a:rPr lang="en-US" dirty="0">
                <a:sym typeface="Wingdings" panose="05000000000000000000" pitchFamily="2" charset="2"/>
              </a:rPr>
              <a:t> </a:t>
            </a:r>
            <a:r>
              <a:rPr lang="en-US" dirty="0"/>
              <a:t> P2 </a:t>
            </a:r>
            <a:br>
              <a:rPr lang="en-US" dirty="0"/>
            </a:br>
            <a:r>
              <a:rPr lang="en-US" dirty="0"/>
              <a:t>	  P2 </a:t>
            </a:r>
            <a:r>
              <a:rPr lang="en-US" dirty="0">
                <a:sym typeface="Wingdings" panose="05000000000000000000" pitchFamily="2" charset="2"/>
              </a:rPr>
              <a:t> </a:t>
            </a:r>
            <a:r>
              <a:rPr lang="en-US" dirty="0"/>
              <a:t>link(P2) </a:t>
            </a:r>
            <a:br>
              <a:rPr lang="en-US" dirty="0"/>
            </a:br>
            <a:r>
              <a:rPr lang="en-US" dirty="0"/>
              <a:t>	  While end </a:t>
            </a:r>
            <a:br>
              <a:rPr lang="en-US" dirty="0"/>
            </a:br>
            <a:r>
              <a:rPr lang="en-US" dirty="0"/>
              <a:t>Step 4: PRINT data(p2) </a:t>
            </a:r>
            <a:br>
              <a:rPr lang="en-US" dirty="0"/>
            </a:br>
            <a:r>
              <a:rPr lang="en-US" dirty="0"/>
              <a:t>Step 5: link(P1) </a:t>
            </a:r>
            <a:r>
              <a:rPr lang="en-US" dirty="0">
                <a:sym typeface="Wingdings" panose="05000000000000000000" pitchFamily="2" charset="2"/>
              </a:rPr>
              <a:t> </a:t>
            </a:r>
            <a:r>
              <a:rPr lang="en-US" dirty="0"/>
              <a:t>NULL </a:t>
            </a:r>
            <a:br>
              <a:rPr lang="en-US" dirty="0"/>
            </a:br>
            <a:r>
              <a:rPr lang="en-US" dirty="0"/>
              <a:t>	 Free(P2) </a:t>
            </a:r>
            <a:br>
              <a:rPr lang="en-US" dirty="0"/>
            </a:br>
            <a:r>
              <a:rPr lang="en-US" dirty="0"/>
              <a:t>Step 6: STOP</a:t>
            </a:r>
          </a:p>
        </p:txBody>
      </p:sp>
      <p:sp>
        <p:nvSpPr>
          <p:cNvPr id="4" name="Slide Number Placeholder 3">
            <a:extLst>
              <a:ext uri="{FF2B5EF4-FFF2-40B4-BE49-F238E27FC236}">
                <a16:creationId xmlns:a16="http://schemas.microsoft.com/office/drawing/2014/main" id="{28D62549-26BD-4555-9A8A-2B37CD1F4C04}"/>
              </a:ext>
            </a:extLst>
          </p:cNvPr>
          <p:cNvSpPr>
            <a:spLocks noGrp="1"/>
          </p:cNvSpPr>
          <p:nvPr>
            <p:ph type="sldNum" sz="quarter" idx="12"/>
          </p:nvPr>
        </p:nvSpPr>
        <p:spPr/>
        <p:txBody>
          <a:bodyPr/>
          <a:lstStyle/>
          <a:p>
            <a:fld id="{0FF54DE5-C571-48E8-A5BC-B369434E2F44}" type="slidenum">
              <a:rPr lang="en-US" smtClean="0"/>
              <a:t>62</a:t>
            </a:fld>
            <a:endParaRPr lang="en-US" dirty="0"/>
          </a:p>
        </p:txBody>
      </p:sp>
      <p:pic>
        <p:nvPicPr>
          <p:cNvPr id="5" name="Picture 4">
            <a:extLst>
              <a:ext uri="{FF2B5EF4-FFF2-40B4-BE49-F238E27FC236}">
                <a16:creationId xmlns:a16="http://schemas.microsoft.com/office/drawing/2014/main" id="{4FD69F97-3AD3-457B-A311-BB323FB5068C}"/>
              </a:ext>
            </a:extLst>
          </p:cNvPr>
          <p:cNvPicPr>
            <a:picLocks noChangeAspect="1"/>
          </p:cNvPicPr>
          <p:nvPr/>
        </p:nvPicPr>
        <p:blipFill>
          <a:blip r:embed="rId2"/>
          <a:stretch>
            <a:fillRect/>
          </a:stretch>
        </p:blipFill>
        <p:spPr>
          <a:xfrm>
            <a:off x="7226297" y="1538731"/>
            <a:ext cx="3553557" cy="2070986"/>
          </a:xfrm>
          <a:prstGeom prst="rect">
            <a:avLst/>
          </a:prstGeom>
        </p:spPr>
      </p:pic>
    </p:spTree>
    <p:extLst>
      <p:ext uri="{BB962C8B-B14F-4D97-AF65-F5344CB8AC3E}">
        <p14:creationId xmlns:p14="http://schemas.microsoft.com/office/powerpoint/2010/main" val="298007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E080-E426-4A09-B000-6B9CE4BDDA9F}"/>
              </a:ext>
            </a:extLst>
          </p:cNvPr>
          <p:cNvSpPr>
            <a:spLocks noGrp="1"/>
          </p:cNvSpPr>
          <p:nvPr>
            <p:ph type="title"/>
          </p:nvPr>
        </p:nvSpPr>
        <p:spPr/>
        <p:txBody>
          <a:bodyPr/>
          <a:lstStyle/>
          <a:p>
            <a:r>
              <a:rPr lang="en-US" dirty="0"/>
              <a:t>Deleting node from end</a:t>
            </a:r>
          </a:p>
        </p:txBody>
      </p:sp>
      <p:sp>
        <p:nvSpPr>
          <p:cNvPr id="3" name="Content Placeholder 2">
            <a:extLst>
              <a:ext uri="{FF2B5EF4-FFF2-40B4-BE49-F238E27FC236}">
                <a16:creationId xmlns:a16="http://schemas.microsoft.com/office/drawing/2014/main" id="{1FB4E10F-33B2-4A27-B732-4C5D37235B7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82A8A30-E019-411F-897D-E1F745C9DE74}"/>
              </a:ext>
            </a:extLst>
          </p:cNvPr>
          <p:cNvSpPr>
            <a:spLocks noGrp="1"/>
          </p:cNvSpPr>
          <p:nvPr>
            <p:ph type="sldNum" sz="quarter" idx="12"/>
          </p:nvPr>
        </p:nvSpPr>
        <p:spPr/>
        <p:txBody>
          <a:bodyPr/>
          <a:lstStyle/>
          <a:p>
            <a:fld id="{0FF54DE5-C571-48E8-A5BC-B369434E2F44}" type="slidenum">
              <a:rPr lang="en-US" smtClean="0"/>
              <a:t>63</a:t>
            </a:fld>
            <a:endParaRPr lang="en-US" dirty="0"/>
          </a:p>
        </p:txBody>
      </p:sp>
      <p:pic>
        <p:nvPicPr>
          <p:cNvPr id="5" name="Picture 4">
            <a:extLst>
              <a:ext uri="{FF2B5EF4-FFF2-40B4-BE49-F238E27FC236}">
                <a16:creationId xmlns:a16="http://schemas.microsoft.com/office/drawing/2014/main" id="{2E414D09-EC29-42CD-AA84-C1E4FAE4955C}"/>
              </a:ext>
            </a:extLst>
          </p:cNvPr>
          <p:cNvPicPr>
            <a:picLocks noChangeAspect="1"/>
          </p:cNvPicPr>
          <p:nvPr/>
        </p:nvPicPr>
        <p:blipFill>
          <a:blip r:embed="rId2"/>
          <a:stretch>
            <a:fillRect/>
          </a:stretch>
        </p:blipFill>
        <p:spPr>
          <a:xfrm>
            <a:off x="2543205" y="1842563"/>
            <a:ext cx="7104071" cy="4087274"/>
          </a:xfrm>
          <a:prstGeom prst="rect">
            <a:avLst/>
          </a:prstGeom>
        </p:spPr>
      </p:pic>
    </p:spTree>
    <p:extLst>
      <p:ext uri="{BB962C8B-B14F-4D97-AF65-F5344CB8AC3E}">
        <p14:creationId xmlns:p14="http://schemas.microsoft.com/office/powerpoint/2010/main" val="379849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18D5-6674-4A96-82AB-87E5FCDE86D4}"/>
              </a:ext>
            </a:extLst>
          </p:cNvPr>
          <p:cNvSpPr>
            <a:spLocks noGrp="1"/>
          </p:cNvSpPr>
          <p:nvPr>
            <p:ph type="title"/>
          </p:nvPr>
        </p:nvSpPr>
        <p:spPr/>
        <p:txBody>
          <a:bodyPr/>
          <a:lstStyle/>
          <a:p>
            <a:r>
              <a:rPr lang="en-US" dirty="0"/>
              <a:t>Non-Linear Data structures</a:t>
            </a:r>
          </a:p>
        </p:txBody>
      </p:sp>
      <p:sp>
        <p:nvSpPr>
          <p:cNvPr id="3" name="Content Placeholder 2">
            <a:extLst>
              <a:ext uri="{FF2B5EF4-FFF2-40B4-BE49-F238E27FC236}">
                <a16:creationId xmlns:a16="http://schemas.microsoft.com/office/drawing/2014/main" id="{9E6B511D-0CDD-4159-9E66-D6D4DD4FFEF0}"/>
              </a:ext>
            </a:extLst>
          </p:cNvPr>
          <p:cNvSpPr>
            <a:spLocks noGrp="1"/>
          </p:cNvSpPr>
          <p:nvPr>
            <p:ph idx="1"/>
          </p:nvPr>
        </p:nvSpPr>
        <p:spPr/>
        <p:txBody>
          <a:bodyPr/>
          <a:lstStyle/>
          <a:p>
            <a:r>
              <a:rPr lang="en-US" dirty="0"/>
              <a:t>A Non-Linear Data structures is a data structure in which data item is connected to several other data items. </a:t>
            </a:r>
          </a:p>
          <a:p>
            <a:r>
              <a:rPr lang="en-US" dirty="0"/>
              <a:t>The data items in non-linear data structure represent hierarchical relationship. </a:t>
            </a:r>
          </a:p>
          <a:p>
            <a:r>
              <a:rPr lang="en-US" dirty="0"/>
              <a:t>Each data item is called node. </a:t>
            </a:r>
          </a:p>
          <a:p>
            <a:r>
              <a:rPr lang="en-US" dirty="0"/>
              <a:t>The different non-linear data structures are </a:t>
            </a:r>
          </a:p>
          <a:p>
            <a:pPr lvl="1"/>
            <a:r>
              <a:rPr lang="en-US" dirty="0"/>
              <a:t>Trees </a:t>
            </a:r>
          </a:p>
          <a:p>
            <a:pPr lvl="1"/>
            <a:r>
              <a:rPr lang="en-US" dirty="0"/>
              <a:t>Graphs.</a:t>
            </a:r>
          </a:p>
        </p:txBody>
      </p:sp>
      <p:sp>
        <p:nvSpPr>
          <p:cNvPr id="4" name="Slide Number Placeholder 3">
            <a:extLst>
              <a:ext uri="{FF2B5EF4-FFF2-40B4-BE49-F238E27FC236}">
                <a16:creationId xmlns:a16="http://schemas.microsoft.com/office/drawing/2014/main" id="{5A152B18-E3C9-4410-A2F0-D10CA4DC98C2}"/>
              </a:ext>
            </a:extLst>
          </p:cNvPr>
          <p:cNvSpPr>
            <a:spLocks noGrp="1"/>
          </p:cNvSpPr>
          <p:nvPr>
            <p:ph type="sldNum" sz="quarter" idx="12"/>
          </p:nvPr>
        </p:nvSpPr>
        <p:spPr/>
        <p:txBody>
          <a:bodyPr/>
          <a:lstStyle/>
          <a:p>
            <a:fld id="{0FF54DE5-C571-48E8-A5BC-B369434E2F44}" type="slidenum">
              <a:rPr lang="en-US" smtClean="0"/>
              <a:t>64</a:t>
            </a:fld>
            <a:endParaRPr lang="en-US" dirty="0"/>
          </a:p>
        </p:txBody>
      </p:sp>
    </p:spTree>
    <p:extLst>
      <p:ext uri="{BB962C8B-B14F-4D97-AF65-F5344CB8AC3E}">
        <p14:creationId xmlns:p14="http://schemas.microsoft.com/office/powerpoint/2010/main" val="267517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2944-54D6-43C1-927A-453A0523824A}"/>
              </a:ext>
            </a:extLst>
          </p:cNvPr>
          <p:cNvSpPr>
            <a:spLocks noGrp="1"/>
          </p:cNvSpPr>
          <p:nvPr>
            <p:ph type="title"/>
          </p:nvPr>
        </p:nvSpPr>
        <p:spPr/>
        <p:txBody>
          <a:bodyPr/>
          <a:lstStyle/>
          <a:p>
            <a:r>
              <a:rPr lang="en-US" dirty="0"/>
              <a:t>Trees</a:t>
            </a:r>
          </a:p>
        </p:txBody>
      </p:sp>
      <p:sp>
        <p:nvSpPr>
          <p:cNvPr id="3" name="Content Placeholder 2">
            <a:extLst>
              <a:ext uri="{FF2B5EF4-FFF2-40B4-BE49-F238E27FC236}">
                <a16:creationId xmlns:a16="http://schemas.microsoft.com/office/drawing/2014/main" id="{481EA9DA-3E16-4FBB-A3EA-905A179E03DD}"/>
              </a:ext>
            </a:extLst>
          </p:cNvPr>
          <p:cNvSpPr>
            <a:spLocks noGrp="1"/>
          </p:cNvSpPr>
          <p:nvPr>
            <p:ph idx="1"/>
          </p:nvPr>
        </p:nvSpPr>
        <p:spPr/>
        <p:txBody>
          <a:bodyPr/>
          <a:lstStyle/>
          <a:p>
            <a:r>
              <a:rPr lang="en-US" dirty="0"/>
              <a:t>A tree is a data structure consisting of nodes organized as a hierarchy. </a:t>
            </a:r>
          </a:p>
          <a:p>
            <a:r>
              <a:rPr lang="en-US" dirty="0"/>
              <a:t>Tree is a hierarchical data structure which stores the information naturally in the form of hierarchy style. </a:t>
            </a:r>
          </a:p>
          <a:p>
            <a:r>
              <a:rPr lang="en-US" dirty="0"/>
              <a:t>It is a non-linear data structure compared to arrays, linked lists, stack and queue. </a:t>
            </a:r>
          </a:p>
          <a:p>
            <a:r>
              <a:rPr lang="en-US" dirty="0"/>
              <a:t>It represents the nodes connected by edges.</a:t>
            </a:r>
          </a:p>
        </p:txBody>
      </p:sp>
      <p:sp>
        <p:nvSpPr>
          <p:cNvPr id="4" name="Slide Number Placeholder 3">
            <a:extLst>
              <a:ext uri="{FF2B5EF4-FFF2-40B4-BE49-F238E27FC236}">
                <a16:creationId xmlns:a16="http://schemas.microsoft.com/office/drawing/2014/main" id="{4728A801-1A3F-488A-A382-AA88E606122B}"/>
              </a:ext>
            </a:extLst>
          </p:cNvPr>
          <p:cNvSpPr>
            <a:spLocks noGrp="1"/>
          </p:cNvSpPr>
          <p:nvPr>
            <p:ph type="sldNum" sz="quarter" idx="12"/>
          </p:nvPr>
        </p:nvSpPr>
        <p:spPr/>
        <p:txBody>
          <a:bodyPr/>
          <a:lstStyle/>
          <a:p>
            <a:fld id="{0FF54DE5-C571-48E8-A5BC-B369434E2F44}" type="slidenum">
              <a:rPr lang="en-US" smtClean="0"/>
              <a:t>65</a:t>
            </a:fld>
            <a:endParaRPr lang="en-US" dirty="0"/>
          </a:p>
        </p:txBody>
      </p:sp>
      <p:pic>
        <p:nvPicPr>
          <p:cNvPr id="5" name="Picture 4">
            <a:extLst>
              <a:ext uri="{FF2B5EF4-FFF2-40B4-BE49-F238E27FC236}">
                <a16:creationId xmlns:a16="http://schemas.microsoft.com/office/drawing/2014/main" id="{A666140C-181B-4211-AD7C-D8946A1B6D13}"/>
              </a:ext>
            </a:extLst>
          </p:cNvPr>
          <p:cNvPicPr>
            <a:picLocks noChangeAspect="1"/>
          </p:cNvPicPr>
          <p:nvPr/>
        </p:nvPicPr>
        <p:blipFill>
          <a:blip r:embed="rId2"/>
          <a:stretch>
            <a:fillRect/>
          </a:stretch>
        </p:blipFill>
        <p:spPr>
          <a:xfrm>
            <a:off x="3650879" y="3886200"/>
            <a:ext cx="4888724" cy="2263149"/>
          </a:xfrm>
          <a:prstGeom prst="rect">
            <a:avLst/>
          </a:prstGeom>
        </p:spPr>
      </p:pic>
    </p:spTree>
    <p:extLst>
      <p:ext uri="{BB962C8B-B14F-4D97-AF65-F5344CB8AC3E}">
        <p14:creationId xmlns:p14="http://schemas.microsoft.com/office/powerpoint/2010/main" val="234355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A308-BB03-4DBB-84DB-11D691C66792}"/>
              </a:ext>
            </a:extLst>
          </p:cNvPr>
          <p:cNvSpPr>
            <a:spLocks noGrp="1"/>
          </p:cNvSpPr>
          <p:nvPr>
            <p:ph type="title"/>
          </p:nvPr>
        </p:nvSpPr>
        <p:spPr/>
        <p:txBody>
          <a:bodyPr/>
          <a:lstStyle/>
          <a:p>
            <a:r>
              <a:rPr lang="en-US" dirty="0"/>
              <a:t>Terminology of a Tree</a:t>
            </a:r>
          </a:p>
        </p:txBody>
      </p:sp>
      <p:pic>
        <p:nvPicPr>
          <p:cNvPr id="5" name="Content Placeholder 4">
            <a:extLst>
              <a:ext uri="{FF2B5EF4-FFF2-40B4-BE49-F238E27FC236}">
                <a16:creationId xmlns:a16="http://schemas.microsoft.com/office/drawing/2014/main" id="{667A3041-33D4-4B6E-9417-774470610EBC}"/>
              </a:ext>
            </a:extLst>
          </p:cNvPr>
          <p:cNvPicPr>
            <a:picLocks noGrp="1" noChangeAspect="1"/>
          </p:cNvPicPr>
          <p:nvPr>
            <p:ph idx="1"/>
          </p:nvPr>
        </p:nvPicPr>
        <p:blipFill>
          <a:blip r:embed="rId2"/>
          <a:stretch>
            <a:fillRect/>
          </a:stretch>
        </p:blipFill>
        <p:spPr>
          <a:xfrm>
            <a:off x="2976726" y="1600200"/>
            <a:ext cx="6238547" cy="4572000"/>
          </a:xfrm>
          <a:prstGeom prst="rect">
            <a:avLst/>
          </a:prstGeom>
        </p:spPr>
      </p:pic>
      <p:sp>
        <p:nvSpPr>
          <p:cNvPr id="4" name="Slide Number Placeholder 3">
            <a:extLst>
              <a:ext uri="{FF2B5EF4-FFF2-40B4-BE49-F238E27FC236}">
                <a16:creationId xmlns:a16="http://schemas.microsoft.com/office/drawing/2014/main" id="{F34E6B29-3D92-4494-8FB9-920569DF0BC7}"/>
              </a:ext>
            </a:extLst>
          </p:cNvPr>
          <p:cNvSpPr>
            <a:spLocks noGrp="1"/>
          </p:cNvSpPr>
          <p:nvPr>
            <p:ph type="sldNum" sz="quarter" idx="12"/>
          </p:nvPr>
        </p:nvSpPr>
        <p:spPr/>
        <p:txBody>
          <a:bodyPr/>
          <a:lstStyle/>
          <a:p>
            <a:fld id="{0FF54DE5-C571-48E8-A5BC-B369434E2F44}" type="slidenum">
              <a:rPr lang="en-US" smtClean="0"/>
              <a:t>66</a:t>
            </a:fld>
            <a:endParaRPr lang="en-US" dirty="0"/>
          </a:p>
        </p:txBody>
      </p:sp>
    </p:spTree>
    <p:extLst>
      <p:ext uri="{BB962C8B-B14F-4D97-AF65-F5344CB8AC3E}">
        <p14:creationId xmlns:p14="http://schemas.microsoft.com/office/powerpoint/2010/main" val="251736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6ADB-1826-4129-8C20-BA1784E74291}"/>
              </a:ext>
            </a:extLst>
          </p:cNvPr>
          <p:cNvSpPr>
            <a:spLocks noGrp="1"/>
          </p:cNvSpPr>
          <p:nvPr>
            <p:ph type="title"/>
          </p:nvPr>
        </p:nvSpPr>
        <p:spPr/>
        <p:txBody>
          <a:bodyPr/>
          <a:lstStyle/>
          <a:p>
            <a:r>
              <a:rPr lang="en-US" dirty="0"/>
              <a:t>Binary Tree</a:t>
            </a:r>
          </a:p>
        </p:txBody>
      </p:sp>
      <p:sp>
        <p:nvSpPr>
          <p:cNvPr id="3" name="Content Placeholder 2">
            <a:extLst>
              <a:ext uri="{FF2B5EF4-FFF2-40B4-BE49-F238E27FC236}">
                <a16:creationId xmlns:a16="http://schemas.microsoft.com/office/drawing/2014/main" id="{61AF9245-9E23-4BD1-9DC9-2976D7F3F5D6}"/>
              </a:ext>
            </a:extLst>
          </p:cNvPr>
          <p:cNvSpPr>
            <a:spLocks noGrp="1"/>
          </p:cNvSpPr>
          <p:nvPr>
            <p:ph idx="1"/>
          </p:nvPr>
        </p:nvSpPr>
        <p:spPr/>
        <p:txBody>
          <a:bodyPr/>
          <a:lstStyle/>
          <a:p>
            <a:r>
              <a:rPr lang="en-US" dirty="0"/>
              <a:t>A binary tree is an ordered tree in which each internal node can have maximum of two child nodes connected to it. </a:t>
            </a:r>
          </a:p>
          <a:p>
            <a:r>
              <a:rPr lang="en-US" dirty="0"/>
              <a:t>A binary tree consists of: </a:t>
            </a:r>
          </a:p>
          <a:p>
            <a:pPr lvl="1"/>
            <a:r>
              <a:rPr lang="en-US" dirty="0"/>
              <a:t>A node ( called the root node) </a:t>
            </a:r>
          </a:p>
          <a:p>
            <a:pPr lvl="1"/>
            <a:r>
              <a:rPr lang="en-US" dirty="0"/>
              <a:t>Left and right sub trees. </a:t>
            </a:r>
          </a:p>
          <a:p>
            <a:r>
              <a:rPr lang="en-US" dirty="0"/>
              <a:t>A Complete binary tree is a binary tree in which each leaf is at the same </a:t>
            </a:r>
          </a:p>
          <a:p>
            <a:r>
              <a:rPr lang="en-US" dirty="0"/>
              <a:t>Distance from the root i.e. all the nodes have maximum two subtrees.</a:t>
            </a:r>
          </a:p>
          <a:p>
            <a:r>
              <a:rPr lang="en-US" dirty="0"/>
              <a:t>Binary tree using array represents a node which is numbered sequentially level by level from left to right. Even empty nodes are numbered.</a:t>
            </a:r>
          </a:p>
        </p:txBody>
      </p:sp>
      <p:sp>
        <p:nvSpPr>
          <p:cNvPr id="4" name="Slide Number Placeholder 3">
            <a:extLst>
              <a:ext uri="{FF2B5EF4-FFF2-40B4-BE49-F238E27FC236}">
                <a16:creationId xmlns:a16="http://schemas.microsoft.com/office/drawing/2014/main" id="{B1214C8B-737C-4259-AACA-A65CA463C599}"/>
              </a:ext>
            </a:extLst>
          </p:cNvPr>
          <p:cNvSpPr>
            <a:spLocks noGrp="1"/>
          </p:cNvSpPr>
          <p:nvPr>
            <p:ph type="sldNum" sz="quarter" idx="12"/>
          </p:nvPr>
        </p:nvSpPr>
        <p:spPr/>
        <p:txBody>
          <a:bodyPr/>
          <a:lstStyle/>
          <a:p>
            <a:fld id="{0FF54DE5-C571-48E8-A5BC-B369434E2F44}" type="slidenum">
              <a:rPr lang="en-US" smtClean="0"/>
              <a:t>67</a:t>
            </a:fld>
            <a:endParaRPr lang="en-US" dirty="0"/>
          </a:p>
        </p:txBody>
      </p:sp>
      <p:pic>
        <p:nvPicPr>
          <p:cNvPr id="5" name="Picture 4">
            <a:extLst>
              <a:ext uri="{FF2B5EF4-FFF2-40B4-BE49-F238E27FC236}">
                <a16:creationId xmlns:a16="http://schemas.microsoft.com/office/drawing/2014/main" id="{EC12666E-EC2F-4886-A152-937B7E7603FD}"/>
              </a:ext>
            </a:extLst>
          </p:cNvPr>
          <p:cNvPicPr>
            <a:picLocks noChangeAspect="1"/>
          </p:cNvPicPr>
          <p:nvPr/>
        </p:nvPicPr>
        <p:blipFill>
          <a:blip r:embed="rId2"/>
          <a:stretch>
            <a:fillRect/>
          </a:stretch>
        </p:blipFill>
        <p:spPr>
          <a:xfrm>
            <a:off x="8841472" y="1919506"/>
            <a:ext cx="1910599" cy="1629037"/>
          </a:xfrm>
          <a:prstGeom prst="rect">
            <a:avLst/>
          </a:prstGeom>
        </p:spPr>
      </p:pic>
      <p:pic>
        <p:nvPicPr>
          <p:cNvPr id="6" name="Picture 5">
            <a:extLst>
              <a:ext uri="{FF2B5EF4-FFF2-40B4-BE49-F238E27FC236}">
                <a16:creationId xmlns:a16="http://schemas.microsoft.com/office/drawing/2014/main" id="{6BED5D6E-84E5-41AB-90B5-84739D10D743}"/>
              </a:ext>
            </a:extLst>
          </p:cNvPr>
          <p:cNvPicPr>
            <a:picLocks noChangeAspect="1"/>
          </p:cNvPicPr>
          <p:nvPr/>
        </p:nvPicPr>
        <p:blipFill>
          <a:blip r:embed="rId3"/>
          <a:stretch>
            <a:fillRect/>
          </a:stretch>
        </p:blipFill>
        <p:spPr>
          <a:xfrm>
            <a:off x="8148518" y="4904969"/>
            <a:ext cx="2937064" cy="1187324"/>
          </a:xfrm>
          <a:prstGeom prst="rect">
            <a:avLst/>
          </a:prstGeom>
        </p:spPr>
      </p:pic>
    </p:spTree>
    <p:extLst>
      <p:ext uri="{BB962C8B-B14F-4D97-AF65-F5344CB8AC3E}">
        <p14:creationId xmlns:p14="http://schemas.microsoft.com/office/powerpoint/2010/main" val="234006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CFEB-B58D-45C3-B4CE-BA3051FF718A}"/>
              </a:ext>
            </a:extLst>
          </p:cNvPr>
          <p:cNvSpPr>
            <a:spLocks noGrp="1"/>
          </p:cNvSpPr>
          <p:nvPr>
            <p:ph type="title"/>
          </p:nvPr>
        </p:nvSpPr>
        <p:spPr/>
        <p:txBody>
          <a:bodyPr/>
          <a:lstStyle/>
          <a:p>
            <a:r>
              <a:rPr lang="en-US" dirty="0"/>
              <a:t>Graph</a:t>
            </a:r>
          </a:p>
        </p:txBody>
      </p:sp>
      <p:sp>
        <p:nvSpPr>
          <p:cNvPr id="3" name="Content Placeholder 2">
            <a:extLst>
              <a:ext uri="{FF2B5EF4-FFF2-40B4-BE49-F238E27FC236}">
                <a16:creationId xmlns:a16="http://schemas.microsoft.com/office/drawing/2014/main" id="{FABB6761-C0F5-4DB8-BB94-020F1784A21A}"/>
              </a:ext>
            </a:extLst>
          </p:cNvPr>
          <p:cNvSpPr>
            <a:spLocks noGrp="1"/>
          </p:cNvSpPr>
          <p:nvPr>
            <p:ph idx="1"/>
          </p:nvPr>
        </p:nvSpPr>
        <p:spPr/>
        <p:txBody>
          <a:bodyPr>
            <a:normAutofit fontScale="92500" lnSpcReduction="20000"/>
          </a:bodyPr>
          <a:lstStyle/>
          <a:p>
            <a:r>
              <a:rPr lang="en-US" dirty="0"/>
              <a:t>Graph is a mathematical non-linear data structure capable of representing many kind of physical structures. </a:t>
            </a:r>
          </a:p>
          <a:p>
            <a:r>
              <a:rPr lang="en-US" dirty="0"/>
              <a:t>A graph is a set of vertices and edges which connect them. </a:t>
            </a:r>
          </a:p>
          <a:p>
            <a:r>
              <a:rPr lang="en-US" dirty="0"/>
              <a:t>A graph is a collection of nodes called vertices and the connection between them called edges. </a:t>
            </a:r>
          </a:p>
          <a:p>
            <a:r>
              <a:rPr lang="en-US" dirty="0"/>
              <a:t>Definition: A graph G(V,E) is a set of vertices V and a set of edges E.</a:t>
            </a:r>
          </a:p>
          <a:p>
            <a:r>
              <a:rPr lang="en-US" dirty="0"/>
              <a:t>Example of graph:</a:t>
            </a:r>
          </a:p>
          <a:p>
            <a:r>
              <a:rPr lang="en-US" dirty="0"/>
              <a:t>An edge connects a pair of vertices and </a:t>
            </a:r>
            <a:br>
              <a:rPr lang="en-US" dirty="0"/>
            </a:br>
            <a:r>
              <a:rPr lang="en-US" dirty="0"/>
              <a:t>many have weight such as length, cost </a:t>
            </a:r>
            <a:br>
              <a:rPr lang="en-US" dirty="0"/>
            </a:br>
            <a:r>
              <a:rPr lang="en-US" dirty="0"/>
              <a:t>and another measuring instrument for </a:t>
            </a:r>
            <a:br>
              <a:rPr lang="en-US" dirty="0"/>
            </a:br>
            <a:r>
              <a:rPr lang="en-US" dirty="0"/>
              <a:t>according the graph. </a:t>
            </a:r>
          </a:p>
          <a:p>
            <a:r>
              <a:rPr lang="en-US" dirty="0"/>
              <a:t>Vertices on the graph are shown as </a:t>
            </a:r>
            <a:br>
              <a:rPr lang="en-US" dirty="0"/>
            </a:br>
            <a:r>
              <a:rPr lang="en-US" dirty="0"/>
              <a:t>point or circles and edges are drawn as </a:t>
            </a:r>
            <a:br>
              <a:rPr lang="en-US" dirty="0"/>
            </a:br>
            <a:r>
              <a:rPr lang="en-US" dirty="0"/>
              <a:t>arcs or line segment.</a:t>
            </a:r>
          </a:p>
        </p:txBody>
      </p:sp>
      <p:sp>
        <p:nvSpPr>
          <p:cNvPr id="4" name="Slide Number Placeholder 3">
            <a:extLst>
              <a:ext uri="{FF2B5EF4-FFF2-40B4-BE49-F238E27FC236}">
                <a16:creationId xmlns:a16="http://schemas.microsoft.com/office/drawing/2014/main" id="{7C80007A-3657-4C66-BA5A-AB7F16FD3859}"/>
              </a:ext>
            </a:extLst>
          </p:cNvPr>
          <p:cNvSpPr>
            <a:spLocks noGrp="1"/>
          </p:cNvSpPr>
          <p:nvPr>
            <p:ph type="sldNum" sz="quarter" idx="12"/>
          </p:nvPr>
        </p:nvSpPr>
        <p:spPr/>
        <p:txBody>
          <a:bodyPr/>
          <a:lstStyle/>
          <a:p>
            <a:fld id="{0FF54DE5-C571-48E8-A5BC-B369434E2F44}" type="slidenum">
              <a:rPr lang="en-US" smtClean="0"/>
              <a:t>68</a:t>
            </a:fld>
            <a:endParaRPr lang="en-US" dirty="0"/>
          </a:p>
        </p:txBody>
      </p:sp>
      <p:pic>
        <p:nvPicPr>
          <p:cNvPr id="5" name="Picture 4">
            <a:extLst>
              <a:ext uri="{FF2B5EF4-FFF2-40B4-BE49-F238E27FC236}">
                <a16:creationId xmlns:a16="http://schemas.microsoft.com/office/drawing/2014/main" id="{A5AA59B9-3EA1-45DD-9E03-BBD32C390BF7}"/>
              </a:ext>
            </a:extLst>
          </p:cNvPr>
          <p:cNvPicPr>
            <a:picLocks noChangeAspect="1"/>
          </p:cNvPicPr>
          <p:nvPr/>
        </p:nvPicPr>
        <p:blipFill>
          <a:blip r:embed="rId2"/>
          <a:stretch>
            <a:fillRect/>
          </a:stretch>
        </p:blipFill>
        <p:spPr>
          <a:xfrm>
            <a:off x="6034099" y="3679686"/>
            <a:ext cx="5051483" cy="2448472"/>
          </a:xfrm>
          <a:prstGeom prst="rect">
            <a:avLst/>
          </a:prstGeom>
        </p:spPr>
      </p:pic>
    </p:spTree>
    <p:extLst>
      <p:ext uri="{BB962C8B-B14F-4D97-AF65-F5344CB8AC3E}">
        <p14:creationId xmlns:p14="http://schemas.microsoft.com/office/powerpoint/2010/main" val="182966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8758-1140-423F-989B-D2A58E37ECD5}"/>
              </a:ext>
            </a:extLst>
          </p:cNvPr>
          <p:cNvSpPr>
            <a:spLocks noGrp="1"/>
          </p:cNvSpPr>
          <p:nvPr>
            <p:ph type="title"/>
          </p:nvPr>
        </p:nvSpPr>
        <p:spPr/>
        <p:txBody>
          <a:bodyPr/>
          <a:lstStyle/>
          <a:p>
            <a:r>
              <a:rPr lang="en-US" dirty="0"/>
              <a:t>Types of Graphs</a:t>
            </a:r>
          </a:p>
        </p:txBody>
      </p:sp>
      <p:sp>
        <p:nvSpPr>
          <p:cNvPr id="3" name="Content Placeholder 2">
            <a:extLst>
              <a:ext uri="{FF2B5EF4-FFF2-40B4-BE49-F238E27FC236}">
                <a16:creationId xmlns:a16="http://schemas.microsoft.com/office/drawing/2014/main" id="{42454C7B-259A-42E5-B93F-B83272DB566E}"/>
              </a:ext>
            </a:extLst>
          </p:cNvPr>
          <p:cNvSpPr>
            <a:spLocks noGrp="1"/>
          </p:cNvSpPr>
          <p:nvPr>
            <p:ph idx="1"/>
          </p:nvPr>
        </p:nvSpPr>
        <p:spPr/>
        <p:txBody>
          <a:bodyPr/>
          <a:lstStyle/>
          <a:p>
            <a:r>
              <a:rPr lang="en-US" dirty="0"/>
              <a:t>Directed graph </a:t>
            </a:r>
          </a:p>
          <a:p>
            <a:r>
              <a:rPr lang="en-US" dirty="0"/>
              <a:t>Undirected graph </a:t>
            </a:r>
          </a:p>
          <a:p>
            <a:r>
              <a:rPr lang="en-US" dirty="0"/>
              <a:t>Simple graph </a:t>
            </a:r>
          </a:p>
          <a:p>
            <a:r>
              <a:rPr lang="en-US" dirty="0"/>
              <a:t>Weighted graph </a:t>
            </a:r>
          </a:p>
          <a:p>
            <a:r>
              <a:rPr lang="en-US" dirty="0"/>
              <a:t>Connected graph </a:t>
            </a:r>
          </a:p>
          <a:p>
            <a:r>
              <a:rPr lang="en-US" dirty="0"/>
              <a:t>Non-connected graph</a:t>
            </a:r>
          </a:p>
        </p:txBody>
      </p:sp>
      <p:sp>
        <p:nvSpPr>
          <p:cNvPr id="4" name="Slide Number Placeholder 3">
            <a:extLst>
              <a:ext uri="{FF2B5EF4-FFF2-40B4-BE49-F238E27FC236}">
                <a16:creationId xmlns:a16="http://schemas.microsoft.com/office/drawing/2014/main" id="{839DAB4B-C0BF-4A6B-915A-F99A6EE80209}"/>
              </a:ext>
            </a:extLst>
          </p:cNvPr>
          <p:cNvSpPr>
            <a:spLocks noGrp="1"/>
          </p:cNvSpPr>
          <p:nvPr>
            <p:ph type="sldNum" sz="quarter" idx="12"/>
          </p:nvPr>
        </p:nvSpPr>
        <p:spPr/>
        <p:txBody>
          <a:bodyPr/>
          <a:lstStyle/>
          <a:p>
            <a:fld id="{0FF54DE5-C571-48E8-A5BC-B369434E2F44}" type="slidenum">
              <a:rPr lang="en-US" smtClean="0"/>
              <a:t>69</a:t>
            </a:fld>
            <a:endParaRPr lang="en-US" dirty="0"/>
          </a:p>
        </p:txBody>
      </p:sp>
    </p:spTree>
    <p:extLst>
      <p:ext uri="{BB962C8B-B14F-4D97-AF65-F5344CB8AC3E}">
        <p14:creationId xmlns:p14="http://schemas.microsoft.com/office/powerpoint/2010/main" val="359015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DA14C-08BE-4887-AC66-A1832A705D39}"/>
              </a:ext>
            </a:extLst>
          </p:cNvPr>
          <p:cNvSpPr>
            <a:spLocks noGrp="1"/>
          </p:cNvSpPr>
          <p:nvPr>
            <p:ph type="title"/>
          </p:nvPr>
        </p:nvSpPr>
        <p:spPr/>
        <p:txBody>
          <a:bodyPr/>
          <a:lstStyle/>
          <a:p>
            <a:r>
              <a:rPr lang="en-US" dirty="0"/>
              <a:t>Description of various Data Structures : Arrays </a:t>
            </a:r>
          </a:p>
        </p:txBody>
      </p:sp>
      <p:sp>
        <p:nvSpPr>
          <p:cNvPr id="3" name="Content Placeholder 2">
            <a:extLst>
              <a:ext uri="{FF2B5EF4-FFF2-40B4-BE49-F238E27FC236}">
                <a16:creationId xmlns:a16="http://schemas.microsoft.com/office/drawing/2014/main" id="{AC8823AF-64D2-4D4A-9DFD-7F7F8B42CD86}"/>
              </a:ext>
            </a:extLst>
          </p:cNvPr>
          <p:cNvSpPr>
            <a:spLocks noGrp="1"/>
          </p:cNvSpPr>
          <p:nvPr>
            <p:ph idx="1"/>
          </p:nvPr>
        </p:nvSpPr>
        <p:spPr>
          <a:xfrm>
            <a:off x="1104900" y="1600199"/>
            <a:ext cx="9982200" cy="4892879"/>
          </a:xfrm>
        </p:spPr>
        <p:txBody>
          <a:bodyPr>
            <a:normAutofit/>
          </a:bodyPr>
          <a:lstStyle/>
          <a:p>
            <a:r>
              <a:rPr lang="en-US" dirty="0"/>
              <a:t>An array is defined as a set of finite number of homogeneous elements or same data items.</a:t>
            </a:r>
          </a:p>
          <a:p>
            <a:r>
              <a:rPr lang="en-US" dirty="0"/>
              <a:t>It means an array can contain one type of data only, either all integer, all float-point number or all character. </a:t>
            </a:r>
          </a:p>
          <a:p>
            <a:r>
              <a:rPr lang="en-US" b="1" dirty="0"/>
              <a:t>One dimensional array: </a:t>
            </a:r>
          </a:p>
          <a:p>
            <a:pPr lvl="1"/>
            <a:r>
              <a:rPr lang="en-US" dirty="0"/>
              <a:t>An array with only one row or column is called one-dimensional array. </a:t>
            </a:r>
          </a:p>
          <a:p>
            <a:pPr lvl="1"/>
            <a:r>
              <a:rPr lang="en-US" dirty="0"/>
              <a:t>It is finite collection of n number of elements of same type such that: </a:t>
            </a:r>
          </a:p>
          <a:p>
            <a:pPr lvl="2"/>
            <a:r>
              <a:rPr lang="en-US" dirty="0"/>
              <a:t>can be referred by indexing. </a:t>
            </a:r>
          </a:p>
          <a:p>
            <a:pPr lvl="2"/>
            <a:r>
              <a:rPr lang="en-US" dirty="0"/>
              <a:t>The syntax Elements are stored in continuous locations. </a:t>
            </a:r>
          </a:p>
          <a:p>
            <a:pPr lvl="2"/>
            <a:r>
              <a:rPr lang="en-US" dirty="0"/>
              <a:t>Elements x to define one-dimensional array is: </a:t>
            </a:r>
          </a:p>
          <a:p>
            <a:pPr lvl="1"/>
            <a:r>
              <a:rPr lang="en-US" dirty="0"/>
              <a:t>Syntax: Datatype </a:t>
            </a:r>
            <a:r>
              <a:rPr lang="en-US" dirty="0" err="1"/>
              <a:t>Array_Name</a:t>
            </a:r>
            <a:r>
              <a:rPr lang="en-US" dirty="0"/>
              <a:t> [Size]; </a:t>
            </a:r>
          </a:p>
          <a:p>
            <a:pPr lvl="1"/>
            <a:r>
              <a:rPr lang="en-US" dirty="0"/>
              <a:t>Where, </a:t>
            </a:r>
            <a:br>
              <a:rPr lang="en-US" dirty="0"/>
            </a:br>
            <a:r>
              <a:rPr lang="en-US" dirty="0"/>
              <a:t>Datatype : Type of value it can store (Example: int, char, float) </a:t>
            </a:r>
            <a:br>
              <a:rPr lang="en-US" dirty="0"/>
            </a:br>
            <a:r>
              <a:rPr lang="en-US" dirty="0" err="1"/>
              <a:t>Array_Name</a:t>
            </a:r>
            <a:r>
              <a:rPr lang="en-US" dirty="0"/>
              <a:t>: To identify the array. </a:t>
            </a:r>
          </a:p>
          <a:p>
            <a:pPr lvl="1"/>
            <a:r>
              <a:rPr lang="en-US" dirty="0"/>
              <a:t>Size : The maximum number of elements that the array can hold. </a:t>
            </a:r>
          </a:p>
        </p:txBody>
      </p:sp>
      <p:sp>
        <p:nvSpPr>
          <p:cNvPr id="4" name="Slide Number Placeholder 3">
            <a:extLst>
              <a:ext uri="{FF2B5EF4-FFF2-40B4-BE49-F238E27FC236}">
                <a16:creationId xmlns:a16="http://schemas.microsoft.com/office/drawing/2014/main" id="{B674B6AC-87A8-4021-8424-7197F18554A9}"/>
              </a:ext>
            </a:extLst>
          </p:cNvPr>
          <p:cNvSpPr>
            <a:spLocks noGrp="1"/>
          </p:cNvSpPr>
          <p:nvPr>
            <p:ph type="sldNum" sz="quarter" idx="12"/>
          </p:nvPr>
        </p:nvSpPr>
        <p:spPr/>
        <p:txBody>
          <a:bodyPr/>
          <a:lstStyle/>
          <a:p>
            <a:fld id="{0FF54DE5-C571-48E8-A5BC-B369434E2F44}" type="slidenum">
              <a:rPr lang="en-US" smtClean="0"/>
              <a:t>7</a:t>
            </a:fld>
            <a:endParaRPr lang="en-US" dirty="0"/>
          </a:p>
        </p:txBody>
      </p:sp>
    </p:spTree>
    <p:extLst>
      <p:ext uri="{BB962C8B-B14F-4D97-AF65-F5344CB8AC3E}">
        <p14:creationId xmlns:p14="http://schemas.microsoft.com/office/powerpoint/2010/main" val="2920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CC89-D0C3-4560-AF51-936FBB71BE21}"/>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D9FA1CE8-B399-4CF1-AB74-687D7DD558BC}"/>
              </a:ext>
            </a:extLst>
          </p:cNvPr>
          <p:cNvSpPr>
            <a:spLocks noGrp="1"/>
          </p:cNvSpPr>
          <p:nvPr>
            <p:ph idx="1"/>
          </p:nvPr>
        </p:nvSpPr>
        <p:spPr/>
        <p:txBody>
          <a:bodyPr/>
          <a:lstStyle/>
          <a:p>
            <a:pPr marL="0" indent="0">
              <a:buNone/>
            </a:pPr>
            <a:r>
              <a:rPr lang="en-US" dirty="0"/>
              <a:t>	Please ask your queries?</a:t>
            </a:r>
          </a:p>
        </p:txBody>
      </p:sp>
      <p:sp>
        <p:nvSpPr>
          <p:cNvPr id="4" name="Slide Number Placeholder 3">
            <a:extLst>
              <a:ext uri="{FF2B5EF4-FFF2-40B4-BE49-F238E27FC236}">
                <a16:creationId xmlns:a16="http://schemas.microsoft.com/office/drawing/2014/main" id="{A1335665-4A64-429E-A036-DFE87C4FF69C}"/>
              </a:ext>
            </a:extLst>
          </p:cNvPr>
          <p:cNvSpPr>
            <a:spLocks noGrp="1"/>
          </p:cNvSpPr>
          <p:nvPr>
            <p:ph type="sldNum" sz="quarter" idx="12"/>
          </p:nvPr>
        </p:nvSpPr>
        <p:spPr/>
        <p:txBody>
          <a:bodyPr/>
          <a:lstStyle/>
          <a:p>
            <a:fld id="{0FF54DE5-C571-48E8-A5BC-B369434E2F44}" type="slidenum">
              <a:rPr lang="en-US" smtClean="0"/>
              <a:t>70</a:t>
            </a:fld>
            <a:endParaRPr lang="en-US" dirty="0"/>
          </a:p>
        </p:txBody>
      </p:sp>
    </p:spTree>
    <p:extLst>
      <p:ext uri="{BB962C8B-B14F-4D97-AF65-F5344CB8AC3E}">
        <p14:creationId xmlns:p14="http://schemas.microsoft.com/office/powerpoint/2010/main" val="384403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1E65-73A7-42B1-97BE-1E244CC5EFEF}"/>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7DDD02A7-01F3-48A5-A9DC-CA5B8ED08134}"/>
              </a:ext>
            </a:extLst>
          </p:cNvPr>
          <p:cNvSpPr>
            <a:spLocks noGrp="1"/>
          </p:cNvSpPr>
          <p:nvPr>
            <p:ph idx="1"/>
          </p:nvPr>
        </p:nvSpPr>
        <p:spPr/>
        <p:txBody>
          <a:bodyPr/>
          <a:lstStyle/>
          <a:p>
            <a:r>
              <a:rPr lang="en-US" dirty="0"/>
              <a:t>Simply, declaration of array is as follows: int </a:t>
            </a:r>
            <a:r>
              <a:rPr lang="en-US" dirty="0" err="1"/>
              <a:t>arr</a:t>
            </a:r>
            <a:r>
              <a:rPr lang="en-US" dirty="0"/>
              <a:t>[10] </a:t>
            </a:r>
          </a:p>
          <a:p>
            <a:r>
              <a:rPr lang="en-US" dirty="0"/>
              <a:t>Where int specifies the data type or type of elements arrays stores.</a:t>
            </a:r>
          </a:p>
          <a:p>
            <a:r>
              <a:rPr lang="en-US" dirty="0"/>
              <a:t>“</a:t>
            </a:r>
            <a:r>
              <a:rPr lang="en-US" dirty="0" err="1"/>
              <a:t>arr</a:t>
            </a:r>
            <a:r>
              <a:rPr lang="en-US" dirty="0"/>
              <a:t>” is the name of array &amp; the number specified inside the square brackets is the number of elements an array can store, this is also called sized or length of array.</a:t>
            </a:r>
          </a:p>
          <a:p>
            <a:r>
              <a:rPr lang="en-US" b="1" dirty="0"/>
              <a:t>Representing a Linear Array in memory:</a:t>
            </a:r>
            <a:br>
              <a:rPr lang="en-US" b="1" dirty="0"/>
            </a:br>
            <a:r>
              <a:rPr lang="en-US" dirty="0"/>
              <a:t>The elements of linear array are stored in consecutive memory locations. It is shown below</a:t>
            </a:r>
            <a:endParaRPr lang="en-US" b="1" dirty="0"/>
          </a:p>
        </p:txBody>
      </p:sp>
      <p:sp>
        <p:nvSpPr>
          <p:cNvPr id="4" name="Slide Number Placeholder 3">
            <a:extLst>
              <a:ext uri="{FF2B5EF4-FFF2-40B4-BE49-F238E27FC236}">
                <a16:creationId xmlns:a16="http://schemas.microsoft.com/office/drawing/2014/main" id="{BA7C300B-531B-433E-965E-AD77A5D01792}"/>
              </a:ext>
            </a:extLst>
          </p:cNvPr>
          <p:cNvSpPr>
            <a:spLocks noGrp="1"/>
          </p:cNvSpPr>
          <p:nvPr>
            <p:ph type="sldNum" sz="quarter" idx="12"/>
          </p:nvPr>
        </p:nvSpPr>
        <p:spPr/>
        <p:txBody>
          <a:bodyPr/>
          <a:lstStyle/>
          <a:p>
            <a:fld id="{0FF54DE5-C571-48E8-A5BC-B369434E2F44}" type="slidenum">
              <a:rPr lang="en-US" smtClean="0"/>
              <a:t>8</a:t>
            </a:fld>
            <a:endParaRPr lang="en-US" dirty="0"/>
          </a:p>
        </p:txBody>
      </p:sp>
      <p:pic>
        <p:nvPicPr>
          <p:cNvPr id="5" name="Picture 4">
            <a:extLst>
              <a:ext uri="{FF2B5EF4-FFF2-40B4-BE49-F238E27FC236}">
                <a16:creationId xmlns:a16="http://schemas.microsoft.com/office/drawing/2014/main" id="{7B569CC0-DFD2-42C9-8120-E7250650236C}"/>
              </a:ext>
            </a:extLst>
          </p:cNvPr>
          <p:cNvPicPr>
            <a:picLocks noChangeAspect="1"/>
          </p:cNvPicPr>
          <p:nvPr/>
        </p:nvPicPr>
        <p:blipFill>
          <a:blip r:embed="rId2"/>
          <a:stretch>
            <a:fillRect/>
          </a:stretch>
        </p:blipFill>
        <p:spPr>
          <a:xfrm>
            <a:off x="4059966" y="4100513"/>
            <a:ext cx="3490126" cy="2255838"/>
          </a:xfrm>
          <a:prstGeom prst="rect">
            <a:avLst/>
          </a:prstGeom>
        </p:spPr>
      </p:pic>
    </p:spTree>
    <p:extLst>
      <p:ext uri="{BB962C8B-B14F-4D97-AF65-F5344CB8AC3E}">
        <p14:creationId xmlns:p14="http://schemas.microsoft.com/office/powerpoint/2010/main" val="21643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51E45-507A-4672-B040-C1FFE754636D}"/>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0F3B6B29-B88E-4C78-A794-F80C33D56055}"/>
              </a:ext>
            </a:extLst>
          </p:cNvPr>
          <p:cNvSpPr>
            <a:spLocks noGrp="1"/>
          </p:cNvSpPr>
          <p:nvPr>
            <p:ph idx="1"/>
          </p:nvPr>
        </p:nvSpPr>
        <p:spPr/>
        <p:txBody>
          <a:bodyPr>
            <a:normAutofit lnSpcReduction="10000"/>
          </a:bodyPr>
          <a:lstStyle/>
          <a:p>
            <a:r>
              <a:rPr lang="en-US" dirty="0"/>
              <a:t>The elements of array will always be stored in the consecutive (continues) memory location. </a:t>
            </a:r>
          </a:p>
          <a:p>
            <a:r>
              <a:rPr lang="en-US" dirty="0"/>
              <a:t>The number of elements that can be stored in an array, that is the size of array or its length is given by the following equation: </a:t>
            </a:r>
            <a:br>
              <a:rPr lang="en-US" dirty="0"/>
            </a:br>
            <a:r>
              <a:rPr lang="en-US" dirty="0"/>
              <a:t>	(</a:t>
            </a:r>
            <a:r>
              <a:rPr lang="en-US" dirty="0" err="1"/>
              <a:t>Upperbound-lowerbound</a:t>
            </a:r>
            <a:r>
              <a:rPr lang="en-US" dirty="0"/>
              <a:t>)+1 </a:t>
            </a:r>
          </a:p>
          <a:p>
            <a:r>
              <a:rPr lang="en-US" dirty="0"/>
              <a:t>For the above array it would be (9-0)+1=10, where 0 is the lower bound of array and 9 is the upper bound of array. </a:t>
            </a:r>
          </a:p>
          <a:p>
            <a:r>
              <a:rPr lang="en-US" dirty="0"/>
              <a:t>Array can always be read or written through loop. </a:t>
            </a:r>
            <a:br>
              <a:rPr lang="en-US" dirty="0"/>
            </a:br>
            <a:br>
              <a:rPr lang="en-US" dirty="0"/>
            </a:br>
            <a:r>
              <a:rPr lang="en-US" dirty="0"/>
              <a:t>For(</a:t>
            </a:r>
            <a:r>
              <a:rPr lang="en-US" dirty="0" err="1"/>
              <a:t>i</a:t>
            </a:r>
            <a:r>
              <a:rPr lang="en-US" dirty="0"/>
              <a:t>=0;i&lt;=9;i++) </a:t>
            </a:r>
            <a:br>
              <a:rPr lang="en-US" dirty="0"/>
            </a:br>
            <a:r>
              <a:rPr lang="en-US" dirty="0"/>
              <a:t>{ </a:t>
            </a:r>
            <a:br>
              <a:rPr lang="en-US" dirty="0"/>
            </a:br>
            <a:r>
              <a:rPr lang="en-US" dirty="0"/>
              <a:t>	</a:t>
            </a:r>
            <a:r>
              <a:rPr lang="en-US" dirty="0" err="1"/>
              <a:t>scanf</a:t>
            </a:r>
            <a:r>
              <a:rPr lang="en-US" dirty="0"/>
              <a:t>(“%d”,&amp;</a:t>
            </a:r>
            <a:r>
              <a:rPr lang="en-US" dirty="0" err="1"/>
              <a:t>arr</a:t>
            </a:r>
            <a:r>
              <a:rPr lang="en-US" dirty="0"/>
              <a:t>[</a:t>
            </a:r>
            <a:r>
              <a:rPr lang="en-US" dirty="0" err="1"/>
              <a:t>i</a:t>
            </a:r>
            <a:r>
              <a:rPr lang="en-US" dirty="0"/>
              <a:t>]); </a:t>
            </a:r>
            <a:br>
              <a:rPr lang="en-US" dirty="0"/>
            </a:br>
            <a:r>
              <a:rPr lang="en-US" dirty="0"/>
              <a:t>	</a:t>
            </a:r>
            <a:r>
              <a:rPr lang="en-US" dirty="0" err="1"/>
              <a:t>printf</a:t>
            </a:r>
            <a:r>
              <a:rPr lang="en-US" dirty="0"/>
              <a:t>(“%d”,</a:t>
            </a:r>
            <a:r>
              <a:rPr lang="en-US" dirty="0" err="1"/>
              <a:t>arr</a:t>
            </a:r>
            <a:r>
              <a:rPr lang="en-US" dirty="0"/>
              <a:t>[</a:t>
            </a:r>
            <a:r>
              <a:rPr lang="en-US" dirty="0" err="1"/>
              <a:t>i</a:t>
            </a:r>
            <a:r>
              <a:rPr lang="en-US" dirty="0"/>
              <a:t>]); </a:t>
            </a:r>
            <a:br>
              <a:rPr lang="en-US" dirty="0"/>
            </a:br>
            <a:r>
              <a:rPr lang="en-US" dirty="0"/>
              <a:t>} </a:t>
            </a:r>
          </a:p>
        </p:txBody>
      </p:sp>
      <p:sp>
        <p:nvSpPr>
          <p:cNvPr id="4" name="Slide Number Placeholder 3">
            <a:extLst>
              <a:ext uri="{FF2B5EF4-FFF2-40B4-BE49-F238E27FC236}">
                <a16:creationId xmlns:a16="http://schemas.microsoft.com/office/drawing/2014/main" id="{BA6F7372-A961-4E22-B27F-CA1C3C50330E}"/>
              </a:ext>
            </a:extLst>
          </p:cNvPr>
          <p:cNvSpPr>
            <a:spLocks noGrp="1"/>
          </p:cNvSpPr>
          <p:nvPr>
            <p:ph type="sldNum" sz="quarter" idx="12"/>
          </p:nvPr>
        </p:nvSpPr>
        <p:spPr/>
        <p:txBody>
          <a:bodyPr/>
          <a:lstStyle/>
          <a:p>
            <a:fld id="{0FF54DE5-C571-48E8-A5BC-B369434E2F44}" type="slidenum">
              <a:rPr lang="en-US" smtClean="0"/>
              <a:t>9</a:t>
            </a:fld>
            <a:endParaRPr lang="en-US" dirty="0"/>
          </a:p>
        </p:txBody>
      </p:sp>
    </p:spTree>
    <p:extLst>
      <p:ext uri="{BB962C8B-B14F-4D97-AF65-F5344CB8AC3E}">
        <p14:creationId xmlns:p14="http://schemas.microsoft.com/office/powerpoint/2010/main" val="355525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DDBB83-77C1-4099-A0AA-289882E745E2}">
  <ds:schemaRefs>
    <ds:schemaRef ds:uri="http://purl.org/dc/elements/1.1/"/>
    <ds:schemaRef ds:uri="http://schemas.microsoft.com/office/infopath/2007/PartnerControls"/>
    <ds:schemaRef ds:uri="http://purl.org/dc/dcmitype/"/>
    <ds:schemaRef ds:uri="http://schemas.microsoft.com/office/2006/documentManagement/types"/>
    <ds:schemaRef ds:uri="http://purl.org/dc/terms/"/>
    <ds:schemaRef ds:uri="http://schemas.microsoft.com/office/2006/metadata/properties"/>
    <ds:schemaRef ds:uri="http://schemas.openxmlformats.org/package/2006/metadata/core-properties"/>
    <ds:schemaRef ds:uri="4873beb7-5857-4685-be1f-d57550cc96cc"/>
    <ds:schemaRef ds:uri="http://www.w3.org/XML/1998/namespace"/>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1219</TotalTime>
  <Words>4951</Words>
  <Application>Microsoft Office PowerPoint</Application>
  <PresentationFormat>Widescreen</PresentationFormat>
  <Paragraphs>409</Paragraphs>
  <Slides>70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Euphemia</vt:lpstr>
      <vt:lpstr>Plantagenet Cherokee</vt:lpstr>
      <vt:lpstr>Wingdings</vt:lpstr>
      <vt:lpstr>Academic Literature 16x9</vt:lpstr>
      <vt:lpstr>Data Structures</vt:lpstr>
      <vt:lpstr>Definition &amp; Introduction</vt:lpstr>
      <vt:lpstr>Classification of Data Structure</vt:lpstr>
      <vt:lpstr>Primitive Data Structure </vt:lpstr>
      <vt:lpstr>Non-Primitive Data Structure</vt:lpstr>
      <vt:lpstr>Difference between them </vt:lpstr>
      <vt:lpstr>Description of various Data Structures : Arrays </vt:lpstr>
      <vt:lpstr>Arrays</vt:lpstr>
      <vt:lpstr>Arrays</vt:lpstr>
      <vt:lpstr>Arrays types</vt:lpstr>
      <vt:lpstr>Basic operations of Arrays</vt:lpstr>
      <vt:lpstr>Traversing Arrays</vt:lpstr>
      <vt:lpstr>Insertion into Array </vt:lpstr>
      <vt:lpstr>Deletion from Array</vt:lpstr>
      <vt:lpstr>Searching in Arrays</vt:lpstr>
      <vt:lpstr>Linear Search</vt:lpstr>
      <vt:lpstr>Binary Search</vt:lpstr>
      <vt:lpstr>Binary Search</vt:lpstr>
      <vt:lpstr>Binary Search</vt:lpstr>
      <vt:lpstr>Searching</vt:lpstr>
      <vt:lpstr>Sorting</vt:lpstr>
      <vt:lpstr>Insertion Sort</vt:lpstr>
      <vt:lpstr>Merging from Array</vt:lpstr>
      <vt:lpstr>Two dimensional array</vt:lpstr>
      <vt:lpstr>Representation of Two Dimensional Array</vt:lpstr>
      <vt:lpstr>Advantages of Array</vt:lpstr>
      <vt:lpstr>Disadvantages of Array</vt:lpstr>
      <vt:lpstr>Stack</vt:lpstr>
      <vt:lpstr>Representation of Stack in Memory</vt:lpstr>
      <vt:lpstr>Operation on Stacks</vt:lpstr>
      <vt:lpstr>Stack Conditions</vt:lpstr>
      <vt:lpstr>PUSH Operation</vt:lpstr>
      <vt:lpstr>POP Operation</vt:lpstr>
      <vt:lpstr>PEEK Operation</vt:lpstr>
      <vt:lpstr>Application of Stacks</vt:lpstr>
      <vt:lpstr>Arithmetic Expression</vt:lpstr>
      <vt:lpstr>Arithmetic Expression</vt:lpstr>
      <vt:lpstr>Queue</vt:lpstr>
      <vt:lpstr>Types of Queues</vt:lpstr>
      <vt:lpstr>Types of Queues</vt:lpstr>
      <vt:lpstr>Operation on Queues</vt:lpstr>
      <vt:lpstr>Memory Representation of a queue using array</vt:lpstr>
      <vt:lpstr>Memory Representation of a queue using array </vt:lpstr>
      <vt:lpstr>Queue Insertion Operation (ENQUEUE)</vt:lpstr>
      <vt:lpstr>Queue Deletion Operation (DEQUEUE)</vt:lpstr>
      <vt:lpstr>Application of Queue</vt:lpstr>
      <vt:lpstr>Lists</vt:lpstr>
      <vt:lpstr>Single linked list</vt:lpstr>
      <vt:lpstr>Single circular linked list</vt:lpstr>
      <vt:lpstr>Doubly linked list</vt:lpstr>
      <vt:lpstr>Doubly circular linked list</vt:lpstr>
      <vt:lpstr>Operation on Linked List</vt:lpstr>
      <vt:lpstr>Creating a linked list</vt:lpstr>
      <vt:lpstr>Operator new and delete</vt:lpstr>
      <vt:lpstr>Traversing a linked list: </vt:lpstr>
      <vt:lpstr>Inserting a node into the linked list</vt:lpstr>
      <vt:lpstr>Inserting node at Front</vt:lpstr>
      <vt:lpstr>Inserting node at Front</vt:lpstr>
      <vt:lpstr>Inserting node at Last</vt:lpstr>
      <vt:lpstr>Inserting node at Last</vt:lpstr>
      <vt:lpstr>Inserting node at a given Position</vt:lpstr>
      <vt:lpstr>Deleting a node</vt:lpstr>
      <vt:lpstr>Deleting node from end</vt:lpstr>
      <vt:lpstr>Non-Linear Data structures</vt:lpstr>
      <vt:lpstr>Trees</vt:lpstr>
      <vt:lpstr>Terminology of a Tree</vt:lpstr>
      <vt:lpstr>Binary Tree</vt:lpstr>
      <vt:lpstr>Graph</vt:lpstr>
      <vt:lpstr>Types of Graphs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PSEUDOCODE</dc:title>
  <dc:creator>Muhammad Junaid</dc:creator>
  <cp:lastModifiedBy>Muhammad Junaid</cp:lastModifiedBy>
  <cp:revision>24</cp:revision>
  <dcterms:created xsi:type="dcterms:W3CDTF">2022-06-03T11:53:09Z</dcterms:created>
  <dcterms:modified xsi:type="dcterms:W3CDTF">2022-06-27T11:59:18Z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